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7" r:id="rId2"/>
  </p:sldIdLst>
  <p:sldSz cx="13970000" cy="10795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1pPr>
    <a:lvl2pPr marL="0" marR="0" indent="2286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2pPr>
    <a:lvl3pPr marL="0" marR="0" indent="4572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3pPr>
    <a:lvl4pPr marL="0" marR="0" indent="6858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4pPr>
    <a:lvl5pPr marL="0" marR="0" indent="9144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5pPr>
    <a:lvl6pPr marL="0" marR="0" indent="11430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6pPr>
    <a:lvl7pPr marL="0" marR="0" indent="13716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7pPr>
    <a:lvl8pPr marL="0" marR="0" indent="16002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8pPr>
    <a:lvl9pPr marL="0" marR="0" indent="18288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ED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5266"/>
    <p:restoredTop sz="94558"/>
  </p:normalViewPr>
  <p:slideViewPr>
    <p:cSldViewPr snapToGrid="0" snapToObjects="1">
      <p:cViewPr varScale="1">
        <p:scale>
          <a:sx n="77" d="100"/>
          <a:sy n="77" d="100"/>
        </p:scale>
        <p:origin x="301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1pPr>
    <a:lvl2pPr indent="2286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2pPr>
    <a:lvl3pPr indent="4572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3pPr>
    <a:lvl4pPr indent="6858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4pPr>
    <a:lvl5pPr indent="9144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5pPr>
    <a:lvl6pPr indent="11430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6pPr>
    <a:lvl7pPr indent="13716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7pPr>
    <a:lvl8pPr indent="16002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8pPr>
    <a:lvl9pPr indent="18288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364257" y="1918642"/>
            <a:ext cx="11241486" cy="3547071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64257" y="5561210"/>
            <a:ext cx="11241486" cy="1214191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 sz="2500">
                <a:solidFill>
                  <a:srgbClr val="628DB5"/>
                </a:solidFill>
              </a:defRPr>
            </a:lvl1pPr>
            <a:lvl2pPr marL="0" indent="228600">
              <a:buSzTx/>
              <a:buNone/>
              <a:defRPr sz="2500">
                <a:solidFill>
                  <a:srgbClr val="628DB5"/>
                </a:solidFill>
              </a:defRPr>
            </a:lvl2pPr>
            <a:lvl3pPr marL="0" indent="457200">
              <a:buSzTx/>
              <a:buNone/>
              <a:defRPr sz="2500">
                <a:solidFill>
                  <a:srgbClr val="628DB5"/>
                </a:solidFill>
              </a:defRPr>
            </a:lvl3pPr>
            <a:lvl4pPr marL="0" indent="685800">
              <a:buSzTx/>
              <a:buNone/>
              <a:defRPr sz="2500">
                <a:solidFill>
                  <a:srgbClr val="628DB5"/>
                </a:solidFill>
              </a:defRPr>
            </a:lvl4pPr>
            <a:lvl5pPr marL="0" indent="914400">
              <a:buSzTx/>
              <a:buNone/>
              <a:defRPr sz="2500">
                <a:solidFill>
                  <a:srgbClr val="628DB5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>
            <a:spLocks noGrp="1"/>
          </p:cNvSpPr>
          <p:nvPr>
            <p:ph type="body" sz="quarter" idx="13"/>
          </p:nvPr>
        </p:nvSpPr>
        <p:spPr>
          <a:xfrm>
            <a:off x="1364257" y="6993681"/>
            <a:ext cx="11241486" cy="50800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r">
              <a:lnSpc>
                <a:spcPct val="90000"/>
              </a:lnSpc>
              <a:buSzTx/>
              <a:buNone/>
              <a:defRPr sz="900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>
            <a:spLocks noGrp="1"/>
          </p:cNvSpPr>
          <p:nvPr>
            <p:ph type="body" sz="quarter" idx="14"/>
          </p:nvPr>
        </p:nvSpPr>
        <p:spPr>
          <a:xfrm>
            <a:off x="1364257" y="4742656"/>
            <a:ext cx="11241486" cy="7367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SzTx/>
              <a:buNone/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0" y="158750"/>
            <a:ext cx="13964218" cy="10477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725786" y="840878"/>
            <a:ext cx="10504786" cy="635744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364257" y="7375673"/>
            <a:ext cx="11241486" cy="152797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64257" y="8958212"/>
            <a:ext cx="11241486" cy="1214191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 sz="2500">
                <a:solidFill>
                  <a:srgbClr val="628DB5"/>
                </a:solidFill>
              </a:defRPr>
            </a:lvl1pPr>
            <a:lvl2pPr marL="0" indent="228600">
              <a:buSzTx/>
              <a:buNone/>
              <a:defRPr sz="2500">
                <a:solidFill>
                  <a:srgbClr val="628DB5"/>
                </a:solidFill>
              </a:defRPr>
            </a:lvl2pPr>
            <a:lvl3pPr marL="0" indent="457200">
              <a:buSzTx/>
              <a:buNone/>
              <a:defRPr sz="2500">
                <a:solidFill>
                  <a:srgbClr val="628DB5"/>
                </a:solidFill>
              </a:defRPr>
            </a:lvl3pPr>
            <a:lvl4pPr marL="0" indent="685800">
              <a:buSzTx/>
              <a:buNone/>
              <a:defRPr sz="2500">
                <a:solidFill>
                  <a:srgbClr val="628DB5"/>
                </a:solidFill>
              </a:defRPr>
            </a:lvl4pPr>
            <a:lvl5pPr marL="0" indent="914400">
              <a:buSzTx/>
              <a:buNone/>
              <a:defRPr sz="2500">
                <a:solidFill>
                  <a:srgbClr val="628DB5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790156" y="10090546"/>
            <a:ext cx="376045" cy="38854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364257" y="3623964"/>
            <a:ext cx="11241486" cy="3547072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13"/>
          </p:nvPr>
        </p:nvSpPr>
        <p:spPr>
          <a:xfrm>
            <a:off x="7216923" y="840878"/>
            <a:ext cx="5729884" cy="884039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023193" y="840878"/>
            <a:ext cx="5729884" cy="4283771"/>
          </a:xfrm>
          <a:prstGeom prst="rect">
            <a:avLst/>
          </a:prstGeom>
        </p:spPr>
        <p:txBody>
          <a:bodyPr anchor="b"/>
          <a:lstStyle>
            <a:lvl1pPr>
              <a:defRPr sz="3300"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023193" y="5274716"/>
            <a:ext cx="5729884" cy="4406554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 sz="2500">
                <a:solidFill>
                  <a:srgbClr val="628DB5"/>
                </a:solidFill>
              </a:defRPr>
            </a:lvl1pPr>
            <a:lvl2pPr marL="0" indent="228600">
              <a:buSzTx/>
              <a:buNone/>
              <a:defRPr sz="2500">
                <a:solidFill>
                  <a:srgbClr val="628DB5"/>
                </a:solidFill>
              </a:defRPr>
            </a:lvl2pPr>
            <a:lvl3pPr marL="0" indent="457200">
              <a:buSzTx/>
              <a:buNone/>
              <a:defRPr sz="2500">
                <a:solidFill>
                  <a:srgbClr val="628DB5"/>
                </a:solidFill>
              </a:defRPr>
            </a:lvl3pPr>
            <a:lvl4pPr marL="0" indent="685800">
              <a:buSzTx/>
              <a:buNone/>
              <a:defRPr sz="2500">
                <a:solidFill>
                  <a:srgbClr val="628DB5"/>
                </a:solidFill>
              </a:defRPr>
            </a:lvl4pPr>
            <a:lvl5pPr marL="0" indent="914400">
              <a:buSzTx/>
              <a:buNone/>
              <a:defRPr sz="2500">
                <a:solidFill>
                  <a:srgbClr val="628DB5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7216923" y="2955478"/>
            <a:ext cx="5729884" cy="675307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023193" y="2955478"/>
            <a:ext cx="5729884" cy="6753077"/>
          </a:xfrm>
          <a:prstGeom prst="rect">
            <a:avLst/>
          </a:prstGeom>
        </p:spPr>
        <p:txBody>
          <a:bodyPr/>
          <a:lstStyle>
            <a:lvl1pPr marL="146957" indent="-146957">
              <a:defRPr b="1"/>
            </a:lvl1pPr>
            <a:lvl2pPr marL="489857" indent="-146957">
              <a:defRPr b="1"/>
            </a:lvl2pPr>
            <a:lvl3pPr marL="832757" indent="-146957">
              <a:defRPr b="1"/>
            </a:lvl3pPr>
            <a:lvl4pPr marL="1175657" indent="-146957">
              <a:defRPr b="1"/>
            </a:lvl4pPr>
            <a:lvl5pPr marL="1518557" indent="-146957"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023193" y="1523007"/>
            <a:ext cx="11923614" cy="7748986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half" idx="13"/>
          </p:nvPr>
        </p:nvSpPr>
        <p:spPr>
          <a:xfrm>
            <a:off x="1023193" y="1113730"/>
            <a:ext cx="5729884" cy="856754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7216923" y="5629423"/>
            <a:ext cx="5729884" cy="405184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sz="quarter" idx="15"/>
          </p:nvPr>
        </p:nvSpPr>
        <p:spPr>
          <a:xfrm>
            <a:off x="7223603" y="1113730"/>
            <a:ext cx="5729884" cy="405184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023193" y="636240"/>
            <a:ext cx="11923614" cy="2319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4570" tIns="54570" rIns="54570" bIns="5457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023193" y="2955478"/>
            <a:ext cx="11923614" cy="67530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4570" tIns="54570" rIns="54570" bIns="5457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790156" y="10097368"/>
            <a:ext cx="376045" cy="388541"/>
          </a:xfrm>
          <a:prstGeom prst="rect">
            <a:avLst/>
          </a:prstGeom>
          <a:ln w="12700">
            <a:miter lim="400000"/>
          </a:ln>
        </p:spPr>
        <p:txBody>
          <a:bodyPr wrap="none" lIns="54570" tIns="54570" rIns="54570" bIns="54570">
            <a:spAutoFit/>
          </a:bodyPr>
          <a:lstStyle>
            <a:lvl1pPr algn="ctr">
              <a:spcBef>
                <a:spcPts val="0"/>
              </a:spcBef>
              <a:defRPr sz="1800" b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1pPr>
      <a:lvl2pPr marL="0" marR="0" indent="2286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2pPr>
      <a:lvl3pPr marL="0" marR="0" indent="4572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3pPr>
      <a:lvl4pPr marL="0" marR="0" indent="6858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4pPr>
      <a:lvl5pPr marL="0" marR="0" indent="9144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5pPr>
      <a:lvl6pPr marL="0" marR="0" indent="11430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6pPr>
      <a:lvl7pPr marL="0" marR="0" indent="13716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7pPr>
      <a:lvl8pPr marL="0" marR="0" indent="16002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8pPr>
      <a:lvl9pPr marL="0" marR="0" indent="18288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9pPr>
    </p:titleStyle>
    <p:bodyStyle>
      <a:lvl1pPr marL="148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1pPr>
      <a:lvl2pPr marL="592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2pPr>
      <a:lvl3pPr marL="1037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3pPr>
      <a:lvl4pPr marL="1481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4pPr>
      <a:lvl5pPr marL="1926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5pPr>
      <a:lvl6pPr marL="2370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6pPr>
      <a:lvl7pPr marL="2815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7pPr>
      <a:lvl8pPr marL="3259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8pPr>
      <a:lvl9pPr marL="3704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Line"/>
          <p:cNvSpPr/>
          <p:nvPr/>
        </p:nvSpPr>
        <p:spPr>
          <a:xfrm>
            <a:off x="267899" y="10424562"/>
            <a:ext cx="13434202" cy="1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314" name="Group"/>
          <p:cNvSpPr/>
          <p:nvPr/>
        </p:nvSpPr>
        <p:spPr>
          <a:xfrm>
            <a:off x="611543" y="4157648"/>
            <a:ext cx="4346831" cy="5538720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T</a:t>
            </a:r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his </a:t>
            </a:r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reactive</a:t>
            </a:r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 resilience strategy </a:t>
            </a:r>
            <a:r>
              <a:rPr lang="en-GB" sz="160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allows you to execute more than one invocation </a:t>
            </a:r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if the original has failed or considered too slow.</a:t>
            </a:r>
          </a:p>
          <a:p>
            <a:endParaRPr lang="en-GB" sz="1600" b="0" dirty="0">
              <a:effectLst/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You can configure the behaviour of the strategy via the </a:t>
            </a:r>
            <a:r>
              <a:rPr lang="en-GB" sz="1600" dirty="0" err="1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HedgingStrategyOptions</a:t>
            </a:r>
            <a:r>
              <a:rPr lang="en-GB" sz="160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&lt;T&gt;</a:t>
            </a:r>
            <a:r>
              <a:rPr lang="en-GB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object</a:t>
            </a:r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.</a:t>
            </a:r>
          </a:p>
          <a:p>
            <a:endParaRPr lang="en-GB" sz="1600" b="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The execution can be configured to run the invocations </a:t>
            </a:r>
            <a:r>
              <a:rPr lang="en-GB" sz="1600" b="0" i="1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sequentially</a:t>
            </a:r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 or </a:t>
            </a:r>
            <a:r>
              <a:rPr lang="en-GB" sz="1600" b="0" i="1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concurrently</a:t>
            </a:r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.</a:t>
            </a:r>
          </a:p>
          <a:p>
            <a:endParaRPr lang="en-GB" sz="1600" b="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Set the </a:t>
            </a:r>
            <a:r>
              <a:rPr lang="en-GB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Delay greater than 0 seconds </a:t>
            </a:r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to run the invocations </a:t>
            </a:r>
            <a:r>
              <a:rPr lang="en-GB" sz="1600" b="0" i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sequentially</a:t>
            </a:r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and issue a new one only if the previous one is taking too long.</a:t>
            </a:r>
          </a:p>
          <a:p>
            <a:endParaRPr lang="en-GB" sz="1600" b="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Set the </a:t>
            </a:r>
            <a:r>
              <a:rPr lang="en-GB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Delay less than </a:t>
            </a:r>
            <a:r>
              <a:rPr lang="en-GB" sz="1600">
                <a:latin typeface="Source Sans Pro" panose="020B0503030403020204" pitchFamily="34" charset="0"/>
                <a:ea typeface="Source Sans Pro" panose="020B0503030403020204" pitchFamily="34" charset="0"/>
              </a:rPr>
              <a:t>0 seconds </a:t>
            </a:r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to run the invocations </a:t>
            </a:r>
            <a:r>
              <a:rPr lang="en-GB" sz="1600" b="0" i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sequentially</a:t>
            </a:r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and issue a new one only if the previous one failed.</a:t>
            </a:r>
          </a:p>
          <a:p>
            <a:endParaRPr lang="en-GB" sz="1600" b="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Set the </a:t>
            </a:r>
            <a:r>
              <a:rPr lang="en-GB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Delay to 0 seconds </a:t>
            </a:r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to run the invocations </a:t>
            </a:r>
            <a:r>
              <a:rPr lang="en-GB" sz="1600" b="0" i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concurrently</a:t>
            </a:r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and wait only for the fastest one to complete.</a:t>
            </a:r>
          </a:p>
        </p:txBody>
      </p:sp>
      <p:sp>
        <p:nvSpPr>
          <p:cNvPr id="319" name="Basics"/>
          <p:cNvSpPr txBox="1"/>
          <p:nvPr/>
        </p:nvSpPr>
        <p:spPr>
          <a:xfrm>
            <a:off x="688848" y="3620621"/>
            <a:ext cx="87376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dirty="0"/>
              <a:t>Basics</a:t>
            </a:r>
          </a:p>
        </p:txBody>
      </p:sp>
      <p:sp>
        <p:nvSpPr>
          <p:cNvPr id="334" name="Three Column Layout: : CHEAT SHEET"/>
          <p:cNvSpPr txBox="1">
            <a:spLocks noGrp="1"/>
          </p:cNvSpPr>
          <p:nvPr>
            <p:ph type="title"/>
          </p:nvPr>
        </p:nvSpPr>
        <p:spPr>
          <a:xfrm>
            <a:off x="711746" y="413496"/>
            <a:ext cx="10898129" cy="803346"/>
          </a:xfrm>
          <a:prstGeom prst="rect">
            <a:avLst/>
          </a:prstGeom>
        </p:spPr>
        <p:txBody>
          <a:bodyPr lIns="0" tIns="0" rIns="0" bIns="0" anchor="t"/>
          <a:lstStyle/>
          <a:p>
            <a:r>
              <a:rPr lang="en-US"/>
              <a:t>Hedging strategy</a:t>
            </a:r>
            <a:r>
              <a:t> </a:t>
            </a:r>
            <a:r>
              <a:rPr sz="3300" dirty="0"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CHEAT SHEET</a:t>
            </a:r>
            <a:r>
              <a:rPr dirty="0"/>
              <a:t> </a:t>
            </a:r>
          </a:p>
        </p:txBody>
      </p:sp>
      <p:sp>
        <p:nvSpPr>
          <p:cNvPr id="4" name="Use a layout that flows and makes it easy to zero in on specific topics.">
            <a:extLst>
              <a:ext uri="{FF2B5EF4-FFF2-40B4-BE49-F238E27FC236}">
                <a16:creationId xmlns:a16="http://schemas.microsoft.com/office/drawing/2014/main" id="{FB935594-DA21-8423-C9A7-2C7133BA93DA}"/>
              </a:ext>
            </a:extLst>
          </p:cNvPr>
          <p:cNvSpPr txBox="1"/>
          <p:nvPr/>
        </p:nvSpPr>
        <p:spPr>
          <a:xfrm>
            <a:off x="711746" y="7551198"/>
            <a:ext cx="4218940" cy="1289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Autofit/>
          </a:bodyPr>
          <a:lstStyle/>
          <a:p>
            <a:endParaRPr lang="en-GB" b="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</p:txBody>
      </p:sp>
      <p:sp>
        <p:nvSpPr>
          <p:cNvPr id="12" name="Use a layout that flows and makes it easy to zero in on specific topics.">
            <a:extLst>
              <a:ext uri="{FF2B5EF4-FFF2-40B4-BE49-F238E27FC236}">
                <a16:creationId xmlns:a16="http://schemas.microsoft.com/office/drawing/2014/main" id="{797C9064-CDAE-EEB9-5C95-80D9602FE420}"/>
              </a:ext>
            </a:extLst>
          </p:cNvPr>
          <p:cNvSpPr txBox="1"/>
          <p:nvPr/>
        </p:nvSpPr>
        <p:spPr>
          <a:xfrm>
            <a:off x="5242383" y="1343298"/>
            <a:ext cx="7980101" cy="387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r>
              <a:rPr lang="en-US" sz="2000" b="0" dirty="0">
                <a:solidFill>
                  <a:srgbClr val="628DB5"/>
                </a:solidFill>
              </a:rPr>
              <a:t>Specify sequential retries for slow execution</a:t>
            </a:r>
            <a:endParaRPr sz="2000" b="0" dirty="0">
              <a:solidFill>
                <a:srgbClr val="628DB5"/>
              </a:solidFill>
            </a:endParaRPr>
          </a:p>
        </p:txBody>
      </p:sp>
      <p:sp>
        <p:nvSpPr>
          <p:cNvPr id="16" name="Use a layout that flows and makes it easy to zero in on specific topics.">
            <a:extLst>
              <a:ext uri="{FF2B5EF4-FFF2-40B4-BE49-F238E27FC236}">
                <a16:creationId xmlns:a16="http://schemas.microsoft.com/office/drawing/2014/main" id="{F6177BA4-6C4D-770C-95DA-91246A787ECA}"/>
              </a:ext>
            </a:extLst>
          </p:cNvPr>
          <p:cNvSpPr txBox="1"/>
          <p:nvPr/>
        </p:nvSpPr>
        <p:spPr>
          <a:xfrm>
            <a:off x="5242383" y="3153647"/>
            <a:ext cx="7997584" cy="387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r>
              <a:rPr lang="en-US" sz="2000" b="0" dirty="0">
                <a:solidFill>
                  <a:srgbClr val="628DB5"/>
                </a:solidFill>
              </a:rPr>
              <a:t>Specify sequential retries for failed execution + notification</a:t>
            </a:r>
            <a:endParaRPr sz="2000" b="0" dirty="0">
              <a:solidFill>
                <a:srgbClr val="628DB5"/>
              </a:solidFill>
            </a:endParaRPr>
          </a:p>
        </p:txBody>
      </p:sp>
      <p:pic>
        <p:nvPicPr>
          <p:cNvPr id="30" name="Picture 29" descr="A colorful bird with a black background&#10;&#10;Description automatically generated">
            <a:extLst>
              <a:ext uri="{FF2B5EF4-FFF2-40B4-BE49-F238E27FC236}">
                <a16:creationId xmlns:a16="http://schemas.microsoft.com/office/drawing/2014/main" id="{B470676B-7696-28B1-9DFF-69F9A36AC4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43" y="1557557"/>
            <a:ext cx="1800000" cy="1800000"/>
          </a:xfrm>
          <a:prstGeom prst="rect">
            <a:avLst/>
          </a:prstGeom>
        </p:spPr>
      </p:pic>
      <p:sp>
        <p:nvSpPr>
          <p:cNvPr id="36" name="Group">
            <a:extLst>
              <a:ext uri="{FF2B5EF4-FFF2-40B4-BE49-F238E27FC236}">
                <a16:creationId xmlns:a16="http://schemas.microsoft.com/office/drawing/2014/main" id="{4AF349EC-D5D4-6C6A-ED17-D435B23C2FBA}"/>
              </a:ext>
            </a:extLst>
          </p:cNvPr>
          <p:cNvSpPr/>
          <p:nvPr/>
        </p:nvSpPr>
        <p:spPr>
          <a:xfrm>
            <a:off x="5242383" y="1701658"/>
            <a:ext cx="8101524" cy="1300084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ResiliencePipelineBuilder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int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&gt;()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AddHedging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HedgingStrategyOptions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int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&gt;()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Delay =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TimeSpan.FromSeconds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98658"/>
                </a:solidFill>
                <a:effectLst/>
                <a:latin typeface="Menlo" panose="020B0609030804020204" pitchFamily="49" charset="0"/>
              </a:rPr>
              <a:t>1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),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MaxHedgedAttempts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98658"/>
                </a:solidFill>
                <a:effectLst/>
                <a:latin typeface="Menlo" panose="020B0609030804020204" pitchFamily="49" charset="0"/>
              </a:rPr>
              <a:t>2</a:t>
            </a:r>
            <a:endParaRPr lang="en-GB" b="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})</a:t>
            </a:r>
          </a:p>
        </p:txBody>
      </p:sp>
      <p:sp>
        <p:nvSpPr>
          <p:cNvPr id="37" name="Group">
            <a:extLst>
              <a:ext uri="{FF2B5EF4-FFF2-40B4-BE49-F238E27FC236}">
                <a16:creationId xmlns:a16="http://schemas.microsoft.com/office/drawing/2014/main" id="{BAE908F7-9761-68A6-BAAF-F4F6DB2B7D5D}"/>
              </a:ext>
            </a:extLst>
          </p:cNvPr>
          <p:cNvSpPr/>
          <p:nvPr/>
        </p:nvSpPr>
        <p:spPr>
          <a:xfrm>
            <a:off x="5242383" y="3543767"/>
            <a:ext cx="8116073" cy="1504154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ResiliencePipelineBuilder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int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&gt;()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AddHedging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HedgingStrategyOptions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int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&gt;()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Delay =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TimeSpan.FromSeconds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HU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-</a:t>
            </a:r>
            <a:r>
              <a:rPr lang="en-HU" b="0" dirty="0">
                <a:solidFill>
                  <a:srgbClr val="098658"/>
                </a:solidFill>
                <a:effectLst/>
                <a:latin typeface="Menlo" panose="020B0609030804020204" pitchFamily="49" charset="0"/>
              </a:rPr>
              <a:t>1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),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ShouldHandle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PredicateBuilder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int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&gt;().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HandleResult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 err="1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int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.IsNegative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),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OnHedging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async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args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=&gt;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await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NotifyAsync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args.AttemptNumber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})</a:t>
            </a:r>
          </a:p>
        </p:txBody>
      </p:sp>
      <p:sp>
        <p:nvSpPr>
          <p:cNvPr id="40" name="Line">
            <a:extLst>
              <a:ext uri="{FF2B5EF4-FFF2-40B4-BE49-F238E27FC236}">
                <a16:creationId xmlns:a16="http://schemas.microsoft.com/office/drawing/2014/main" id="{71994C9B-94F8-4DD0-9D07-B9CB0D360189}"/>
              </a:ext>
            </a:extLst>
          </p:cNvPr>
          <p:cNvSpPr/>
          <p:nvPr/>
        </p:nvSpPr>
        <p:spPr>
          <a:xfrm>
            <a:off x="267899" y="1193829"/>
            <a:ext cx="13434202" cy="1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2" name="Use a layout that flows and makes it easy to zero in on specific topics.">
            <a:extLst>
              <a:ext uri="{FF2B5EF4-FFF2-40B4-BE49-F238E27FC236}">
                <a16:creationId xmlns:a16="http://schemas.microsoft.com/office/drawing/2014/main" id="{D02AF29A-4214-27F7-0D67-1FAC5FDAF05A}"/>
              </a:ext>
            </a:extLst>
          </p:cNvPr>
          <p:cNvSpPr txBox="1"/>
          <p:nvPr/>
        </p:nvSpPr>
        <p:spPr>
          <a:xfrm>
            <a:off x="5256932" y="7223108"/>
            <a:ext cx="7638936" cy="387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r>
              <a:rPr lang="en-US" sz="2000" b="0" dirty="0">
                <a:solidFill>
                  <a:srgbClr val="628DB5"/>
                </a:solidFill>
              </a:rPr>
              <a:t>Specify sequential retries + provide a fallback if all attempts failed</a:t>
            </a:r>
            <a:endParaRPr sz="2000" b="0" dirty="0">
              <a:solidFill>
                <a:srgbClr val="628DB5"/>
              </a:solidFill>
            </a:endParaRPr>
          </a:p>
        </p:txBody>
      </p:sp>
      <p:sp>
        <p:nvSpPr>
          <p:cNvPr id="3" name="Group">
            <a:extLst>
              <a:ext uri="{FF2B5EF4-FFF2-40B4-BE49-F238E27FC236}">
                <a16:creationId xmlns:a16="http://schemas.microsoft.com/office/drawing/2014/main" id="{FADCA885-7E0A-DC0E-2EFD-CC12565171C2}"/>
              </a:ext>
            </a:extLst>
          </p:cNvPr>
          <p:cNvSpPr/>
          <p:nvPr/>
        </p:nvSpPr>
        <p:spPr>
          <a:xfrm>
            <a:off x="5256933" y="7610158"/>
            <a:ext cx="8116072" cy="2086210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ResiliencePipelineBuilder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int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&gt;()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AddHedging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HedgingStrategyOptions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int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&gt;()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Delay =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TimeSpan.FromSeconds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(-</a:t>
            </a:r>
            <a:r>
              <a:rPr lang="en-GB" b="0" dirty="0">
                <a:solidFill>
                  <a:srgbClr val="098658"/>
                </a:solidFill>
                <a:effectLst/>
                <a:latin typeface="Menlo" panose="020B0609030804020204" pitchFamily="49" charset="0"/>
              </a:rPr>
              <a:t>1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),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MaxHedgedAttempts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MaxRetries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ShouldHandle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PredicateBuilder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int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&gt;().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HandleResult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 err="1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int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.IsPositive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),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ActionGenerator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static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args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=&gt;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args.AttemptNumber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!=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MaxRetries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  ? () =&gt;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args.Callback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args.ActionContext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 </a:t>
            </a:r>
            <a:r>
              <a:rPr lang="en-GB" b="0" dirty="0">
                <a:solidFill>
                  <a:srgbClr val="008000"/>
                </a:solidFill>
                <a:effectLst/>
                <a:latin typeface="Menlo" panose="020B0609030804020204" pitchFamily="49" charset="0"/>
              </a:rPr>
              <a:t>//original action</a:t>
            </a:r>
            <a:endParaRPr lang="en-GB" b="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  : () =&gt;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Outcome.FromResultAsValueTask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(-</a:t>
            </a:r>
            <a:r>
              <a:rPr lang="en-GB" b="0" dirty="0">
                <a:solidFill>
                  <a:srgbClr val="098658"/>
                </a:solidFill>
                <a:effectLst/>
                <a:latin typeface="Menlo" panose="020B0609030804020204" pitchFamily="49" charset="0"/>
              </a:rPr>
              <a:t>1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 </a:t>
            </a:r>
            <a:r>
              <a:rPr lang="en-GB" b="0" dirty="0">
                <a:solidFill>
                  <a:srgbClr val="008000"/>
                </a:solidFill>
                <a:effectLst/>
                <a:latin typeface="Menlo" panose="020B0609030804020204" pitchFamily="49" charset="0"/>
              </a:rPr>
              <a:t>//fallback action</a:t>
            </a:r>
            <a:endParaRPr lang="en-GB" b="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})</a:t>
            </a:r>
          </a:p>
        </p:txBody>
      </p:sp>
      <p:sp>
        <p:nvSpPr>
          <p:cNvPr id="5" name="Use a layout that flows and makes it easy to zero in on specific topics.">
            <a:extLst>
              <a:ext uri="{FF2B5EF4-FFF2-40B4-BE49-F238E27FC236}">
                <a16:creationId xmlns:a16="http://schemas.microsoft.com/office/drawing/2014/main" id="{F8A03067-E8D6-12F7-FB8E-6DD57788B6FB}"/>
              </a:ext>
            </a:extLst>
          </p:cNvPr>
          <p:cNvSpPr txBox="1"/>
          <p:nvPr/>
        </p:nvSpPr>
        <p:spPr>
          <a:xfrm>
            <a:off x="5256932" y="5203975"/>
            <a:ext cx="7997584" cy="387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r>
              <a:rPr lang="en-US" sz="2000" b="0" dirty="0">
                <a:solidFill>
                  <a:srgbClr val="628DB5"/>
                </a:solidFill>
              </a:rPr>
              <a:t>Specify concurrent retries + wait until the first successful response</a:t>
            </a:r>
            <a:endParaRPr sz="2000" b="0" dirty="0">
              <a:solidFill>
                <a:srgbClr val="628DB5"/>
              </a:solidFill>
            </a:endParaRPr>
          </a:p>
        </p:txBody>
      </p:sp>
      <p:sp>
        <p:nvSpPr>
          <p:cNvPr id="6" name="Group">
            <a:extLst>
              <a:ext uri="{FF2B5EF4-FFF2-40B4-BE49-F238E27FC236}">
                <a16:creationId xmlns:a16="http://schemas.microsoft.com/office/drawing/2014/main" id="{43157113-062D-2172-991A-335F85182920}"/>
              </a:ext>
            </a:extLst>
          </p:cNvPr>
          <p:cNvSpPr/>
          <p:nvPr/>
        </p:nvSpPr>
        <p:spPr>
          <a:xfrm>
            <a:off x="5242383" y="5560913"/>
            <a:ext cx="8116073" cy="1507220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ResiliencePipelineBuilder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HttpResponseMessage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&gt;()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AddHedging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HedgingStrategyOptions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HttpResponseMessage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&gt;()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Delay =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TimeSpan.Zero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ShouldHandle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PredicateBuilder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HttpResponseMessage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&gt;()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  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HandleResult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(r =&gt; !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r.IsSuccessStatusCode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})</a:t>
            </a:r>
          </a:p>
        </p:txBody>
      </p:sp>
    </p:spTree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4C4C4C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F7DCA7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Source Sans Pro Light"/>
        <a:ea typeface="Source Sans Pro Light"/>
        <a:cs typeface="Source Sans Pro Light"/>
      </a:majorFont>
      <a:minorFont>
        <a:latin typeface="Source Sans Pro Light"/>
        <a:ea typeface="Source Sans Pro Light"/>
        <a:cs typeface="Source Sans Pro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200"/>
          </a:spcBef>
          <a:spcAft>
            <a:spcPts val="0"/>
          </a:spcAft>
          <a:buClrTx/>
          <a:buSzTx/>
          <a:buFontTx/>
          <a:buNone/>
          <a:tabLst/>
          <a:defRPr kumimoji="0" sz="1200" b="1" i="0" u="none" strike="noStrike" cap="none" spc="0" normalizeH="0" baseline="0">
            <a:ln>
              <a:noFill/>
            </a:ln>
            <a:solidFill>
              <a:srgbClr val="4C4C4C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F7DCA7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Source Sans Pro Light"/>
        <a:ea typeface="Source Sans Pro Light"/>
        <a:cs typeface="Source Sans Pro Light"/>
      </a:majorFont>
      <a:minorFont>
        <a:latin typeface="Source Sans Pro Light"/>
        <a:ea typeface="Source Sans Pro Light"/>
        <a:cs typeface="Source Sans Pro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200"/>
          </a:spcBef>
          <a:spcAft>
            <a:spcPts val="0"/>
          </a:spcAft>
          <a:buClrTx/>
          <a:buSzTx/>
          <a:buFontTx/>
          <a:buNone/>
          <a:tabLst/>
          <a:defRPr kumimoji="0" sz="1200" b="1" i="0" u="none" strike="noStrike" cap="none" spc="0" normalizeH="0" baseline="0">
            <a:ln>
              <a:noFill/>
            </a:ln>
            <a:solidFill>
              <a:srgbClr val="4C4C4C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688</TotalTime>
  <Words>378</Words>
  <Application>Microsoft Macintosh PowerPoint</Application>
  <PresentationFormat>Custom</PresentationFormat>
  <Paragraphs>47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Avenir</vt:lpstr>
      <vt:lpstr>Helvetica Light</vt:lpstr>
      <vt:lpstr>Menlo</vt:lpstr>
      <vt:lpstr>Source Sans Pro</vt:lpstr>
      <vt:lpstr>Source Sans Pro Light</vt:lpstr>
      <vt:lpstr>Source Sans Pro Semibold</vt:lpstr>
      <vt:lpstr>White</vt:lpstr>
      <vt:lpstr>Hedging strategy CHEAT SHEET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Four Column Layout : : CHEAT SHEET </dc:title>
  <cp:lastModifiedBy>Peter Csala</cp:lastModifiedBy>
  <cp:revision>19</cp:revision>
  <cp:lastPrinted>2023-11-17T21:54:50Z</cp:lastPrinted>
  <dcterms:modified xsi:type="dcterms:W3CDTF">2023-12-08T14:50:17Z</dcterms:modified>
</cp:coreProperties>
</file>