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970000" cy="10795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1pPr>
    <a:lvl2pPr marL="0" marR="0" indent="228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2pPr>
    <a:lvl3pPr marL="0" marR="0" indent="457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3pPr>
    <a:lvl4pPr marL="0" marR="0" indent="685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4pPr>
    <a:lvl5pPr marL="0" marR="0" indent="9144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5pPr>
    <a:lvl6pPr marL="0" marR="0" indent="11430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6pPr>
    <a:lvl7pPr marL="0" marR="0" indent="1371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7pPr>
    <a:lvl8pPr marL="0" marR="0" indent="1600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8pPr>
    <a:lvl9pPr marL="0" marR="0" indent="1828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07"/>
    <p:restoredTop sz="94563"/>
  </p:normalViewPr>
  <p:slideViewPr>
    <p:cSldViewPr snapToGrid="0" snapToObjects="1">
      <p:cViewPr varScale="1">
        <p:scale>
          <a:sx n="136" d="100"/>
          <a:sy n="136" d="100"/>
        </p:scale>
        <p:origin x="680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1pPr>
    <a:lvl2pPr indent="2286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2pPr>
    <a:lvl3pPr indent="4572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3pPr>
    <a:lvl4pPr indent="6858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4pPr>
    <a:lvl5pPr indent="9144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5pPr>
    <a:lvl6pPr indent="11430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6pPr>
    <a:lvl7pPr indent="13716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7pPr>
    <a:lvl8pPr indent="16002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8pPr>
    <a:lvl9pPr indent="18288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364257" y="1918642"/>
            <a:ext cx="11241486" cy="354707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5561210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>
            <a:spLocks noGrp="1"/>
          </p:cNvSpPr>
          <p:nvPr>
            <p:ph type="body" sz="quarter" idx="13"/>
          </p:nvPr>
        </p:nvSpPr>
        <p:spPr>
          <a:xfrm>
            <a:off x="1364257" y="6993681"/>
            <a:ext cx="11241486" cy="5080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r">
              <a:lnSpc>
                <a:spcPct val="90000"/>
              </a:lnSpc>
              <a:buSzTx/>
              <a:buNone/>
              <a:defRPr sz="900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>
            <a:spLocks noGrp="1"/>
          </p:cNvSpPr>
          <p:nvPr>
            <p:ph type="body" sz="quarter" idx="14"/>
          </p:nvPr>
        </p:nvSpPr>
        <p:spPr>
          <a:xfrm>
            <a:off x="1364257" y="4742656"/>
            <a:ext cx="11241486" cy="736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158750"/>
            <a:ext cx="13964218" cy="1047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725786" y="840878"/>
            <a:ext cx="10504786" cy="63574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364257" y="7375673"/>
            <a:ext cx="11241486" cy="152797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8958212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0546"/>
            <a:ext cx="376045" cy="38854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64257" y="3623964"/>
            <a:ext cx="11241486" cy="354707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7216923" y="840878"/>
            <a:ext cx="5729884" cy="88403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023193" y="840878"/>
            <a:ext cx="5729884" cy="4283771"/>
          </a:xfrm>
          <a:prstGeom prst="rect">
            <a:avLst/>
          </a:prstGeom>
        </p:spPr>
        <p:txBody>
          <a:bodyPr anchor="b"/>
          <a:lstStyle>
            <a:lvl1pPr>
              <a:defRPr sz="3300"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023193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7216923" y="2955478"/>
            <a:ext cx="5729884" cy="675307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23193" y="2955478"/>
            <a:ext cx="5729884" cy="6753077"/>
          </a:xfrm>
          <a:prstGeom prst="rect">
            <a:avLst/>
          </a:prstGeom>
        </p:spPr>
        <p:txBody>
          <a:bodyPr/>
          <a:lstStyle>
            <a:lvl1pPr marL="146957" indent="-146957">
              <a:defRPr b="1"/>
            </a:lvl1pPr>
            <a:lvl2pPr marL="489857" indent="-146957">
              <a:defRPr b="1"/>
            </a:lvl2pPr>
            <a:lvl3pPr marL="832757" indent="-146957">
              <a:defRPr b="1"/>
            </a:lvl3pPr>
            <a:lvl4pPr marL="1175657" indent="-146957">
              <a:defRPr b="1"/>
            </a:lvl4pPr>
            <a:lvl5pPr marL="1518557" indent="-146957"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1523007"/>
            <a:ext cx="11923614" cy="774898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half" idx="13"/>
          </p:nvPr>
        </p:nvSpPr>
        <p:spPr>
          <a:xfrm>
            <a:off x="1023193" y="1113730"/>
            <a:ext cx="5729884" cy="856754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7216923" y="5629423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quarter" idx="15"/>
          </p:nvPr>
        </p:nvSpPr>
        <p:spPr>
          <a:xfrm>
            <a:off x="7223603" y="1113730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023193" y="636240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7368"/>
            <a:ext cx="376045" cy="388541"/>
          </a:xfrm>
          <a:prstGeom prst="rect">
            <a:avLst/>
          </a:prstGeom>
          <a:ln w="12700">
            <a:miter lim="400000"/>
          </a:ln>
        </p:spPr>
        <p:txBody>
          <a:bodyPr wrap="none" lIns="54570" tIns="54570" rIns="54570" bIns="54570">
            <a:spAutoFit/>
          </a:bodyPr>
          <a:lstStyle>
            <a:lvl1pPr algn="ctr">
              <a:spcBef>
                <a:spcPts val="0"/>
              </a:spcBef>
              <a:defRPr sz="1800"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1pPr>
      <a:lvl2pPr marL="0" marR="0" indent="228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2pPr>
      <a:lvl3pPr marL="0" marR="0" indent="457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3pPr>
      <a:lvl4pPr marL="0" marR="0" indent="685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4pPr>
      <a:lvl5pPr marL="0" marR="0" indent="9144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5pPr>
      <a:lvl6pPr marL="0" marR="0" indent="11430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6pPr>
      <a:lvl7pPr marL="0" marR="0" indent="1371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7pPr>
      <a:lvl8pPr marL="0" marR="0" indent="1600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8pPr>
      <a:lvl9pPr marL="0" marR="0" indent="1828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9pPr>
    </p:titleStyle>
    <p:bodyStyle>
      <a:lvl1pPr marL="148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1pPr>
      <a:lvl2pPr marL="592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2pPr>
      <a:lvl3pPr marL="1037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3pPr>
      <a:lvl4pPr marL="1481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4pPr>
      <a:lvl5pPr marL="1926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5pPr>
      <a:lvl6pPr marL="2370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6pPr>
      <a:lvl7pPr marL="2815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7pPr>
      <a:lvl8pPr marL="3259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8pPr>
      <a:lvl9pPr marL="3704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Line"/>
          <p:cNvSpPr/>
          <p:nvPr/>
        </p:nvSpPr>
        <p:spPr>
          <a:xfrm>
            <a:off x="267899" y="10424562"/>
            <a:ext cx="13434202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14" name="Group"/>
          <p:cNvSpPr/>
          <p:nvPr/>
        </p:nvSpPr>
        <p:spPr>
          <a:xfrm>
            <a:off x="611543" y="4157649"/>
            <a:ext cx="4346831" cy="2550772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0"/>
              </a:spcBef>
              <a:defRPr sz="1000" b="0">
                <a:solidFill>
                  <a:srgbClr val="000000"/>
                </a:solidFill>
              </a:defRPr>
            </a:pPr>
            <a:endParaRPr dirty="0"/>
          </a:p>
        </p:txBody>
      </p:sp>
      <p:sp>
        <p:nvSpPr>
          <p:cNvPr id="319" name="Basics"/>
          <p:cNvSpPr txBox="1"/>
          <p:nvPr/>
        </p:nvSpPr>
        <p:spPr>
          <a:xfrm>
            <a:off x="688848" y="3620621"/>
            <a:ext cx="87376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dirty="0"/>
              <a:t>Basics</a:t>
            </a:r>
          </a:p>
        </p:txBody>
      </p:sp>
      <p:sp>
        <p:nvSpPr>
          <p:cNvPr id="323" name="Thank you for making a new cheatsheet for R! These cheatsheets have an important job:"/>
          <p:cNvSpPr txBox="1"/>
          <p:nvPr/>
        </p:nvSpPr>
        <p:spPr>
          <a:xfrm>
            <a:off x="748025" y="4260179"/>
            <a:ext cx="4100586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/>
          <a:p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his 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proactive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 resilience strategy 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cancels the execution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 if it 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does not complete 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within the specified timeout period. </a:t>
            </a:r>
          </a:p>
          <a:p>
            <a:endParaRPr lang="en-GB" sz="1600" b="0" dirty="0">
              <a:effectLst/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You can configure the behaviour of the strategy via the </a:t>
            </a:r>
            <a:r>
              <a:rPr lang="en-GB" sz="1600" dirty="0" err="1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TimeoutStrategyOptions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object.</a:t>
            </a:r>
          </a:p>
          <a:p>
            <a:endParaRPr lang="en-GB" sz="1600" b="0" dirty="0">
              <a:effectLst/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If the execution is cancelled, then the strategy will throw </a:t>
            </a:r>
            <a:r>
              <a:rPr lang="en-GB" sz="1600" dirty="0" err="1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TimeoutRejectedException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.</a:t>
            </a:r>
            <a:endParaRPr lang="en-GB" sz="1600" b="0" dirty="0">
              <a:effectLst/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34" name="Three Column Layout: : CHEAT SHEET"/>
          <p:cNvSpPr txBox="1">
            <a:spLocks noGrp="1"/>
          </p:cNvSpPr>
          <p:nvPr>
            <p:ph type="title"/>
          </p:nvPr>
        </p:nvSpPr>
        <p:spPr>
          <a:xfrm>
            <a:off x="711746" y="413496"/>
            <a:ext cx="10898129" cy="803346"/>
          </a:xfrm>
          <a:prstGeom prst="rect">
            <a:avLst/>
          </a:prstGeom>
        </p:spPr>
        <p:txBody>
          <a:bodyPr lIns="0" tIns="0" rIns="0" bIns="0" anchor="t"/>
          <a:lstStyle/>
          <a:p>
            <a:r>
              <a:rPr lang="en-US" dirty="0"/>
              <a:t>Timeout strategy</a:t>
            </a:r>
            <a:r>
              <a:rPr dirty="0"/>
              <a:t> </a:t>
            </a:r>
            <a:r>
              <a:rPr sz="33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CHEAT SHEET</a:t>
            </a:r>
            <a:r>
              <a:rPr dirty="0"/>
              <a:t> </a:t>
            </a:r>
          </a:p>
        </p:txBody>
      </p:sp>
      <p:sp>
        <p:nvSpPr>
          <p:cNvPr id="335" name="Use a layout that flows and makes it easy to zero in on specific topics."/>
          <p:cNvSpPr txBox="1"/>
          <p:nvPr/>
        </p:nvSpPr>
        <p:spPr>
          <a:xfrm>
            <a:off x="688848" y="7114969"/>
            <a:ext cx="4264736" cy="387049"/>
          </a:xfrm>
          <a:prstGeom prst="rect">
            <a:avLst/>
          </a:prstGeom>
          <a:solidFill>
            <a:srgbClr val="E0EDF8">
              <a:alpha val="38000"/>
            </a:srgbClr>
          </a:solidFill>
          <a:ln w="41275">
            <a:noFill/>
            <a:miter lim="400000"/>
          </a:ln>
          <a:effectLst>
            <a:glow rad="76200">
              <a:schemeClr val="accent1">
                <a:lumMod val="60000"/>
                <a:lumOff val="40000"/>
                <a:alpha val="26515"/>
              </a:schemeClr>
            </a:glow>
            <a:softEdge rad="492847"/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constant timeout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4" name="Use a layout that flows and makes it easy to zero in on specific topics.">
            <a:extLst>
              <a:ext uri="{FF2B5EF4-FFF2-40B4-BE49-F238E27FC236}">
                <a16:creationId xmlns:a16="http://schemas.microsoft.com/office/drawing/2014/main" id="{FB935594-DA21-8423-C9A7-2C7133BA93DA}"/>
              </a:ext>
            </a:extLst>
          </p:cNvPr>
          <p:cNvSpPr txBox="1"/>
          <p:nvPr/>
        </p:nvSpPr>
        <p:spPr>
          <a:xfrm>
            <a:off x="711746" y="7551198"/>
            <a:ext cx="4218940" cy="1289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/>
          <a:p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8" name="Use a layout that flows and makes it easy to zero in on specific topics.">
            <a:extLst>
              <a:ext uri="{FF2B5EF4-FFF2-40B4-BE49-F238E27FC236}">
                <a16:creationId xmlns:a16="http://schemas.microsoft.com/office/drawing/2014/main" id="{1639158E-8240-89B1-E247-2585D77B867F}"/>
              </a:ext>
            </a:extLst>
          </p:cNvPr>
          <p:cNvSpPr txBox="1"/>
          <p:nvPr/>
        </p:nvSpPr>
        <p:spPr>
          <a:xfrm>
            <a:off x="688848" y="8854439"/>
            <a:ext cx="4264736" cy="387049"/>
          </a:xfrm>
          <a:prstGeom prst="rect">
            <a:avLst/>
          </a:prstGeom>
          <a:noFill/>
          <a:ln w="12700">
            <a:miter lim="400000"/>
          </a:ln>
          <a:effectLst>
            <a:softEdge rad="0"/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constant timeout – short form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9" name="Use a layout that flows and makes it easy to zero in on specific topics.">
            <a:extLst>
              <a:ext uri="{FF2B5EF4-FFF2-40B4-BE49-F238E27FC236}">
                <a16:creationId xmlns:a16="http://schemas.microsoft.com/office/drawing/2014/main" id="{9A655DE5-CF9E-0AFC-64A6-592495C54335}"/>
              </a:ext>
            </a:extLst>
          </p:cNvPr>
          <p:cNvSpPr txBox="1"/>
          <p:nvPr/>
        </p:nvSpPr>
        <p:spPr>
          <a:xfrm>
            <a:off x="688848" y="9691548"/>
            <a:ext cx="4218940" cy="1289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/>
          <a:p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12" name="Use a layout that flows and makes it easy to zero in on specific topics.">
            <a:extLst>
              <a:ext uri="{FF2B5EF4-FFF2-40B4-BE49-F238E27FC236}">
                <a16:creationId xmlns:a16="http://schemas.microsoft.com/office/drawing/2014/main" id="{797C9064-CDAE-EEB9-5C95-80D9602FE420}"/>
              </a:ext>
            </a:extLst>
          </p:cNvPr>
          <p:cNvSpPr txBox="1"/>
          <p:nvPr/>
        </p:nvSpPr>
        <p:spPr>
          <a:xfrm>
            <a:off x="5288963" y="1341315"/>
            <a:ext cx="6312831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dynamic timeout based on a context property</a:t>
            </a:r>
            <a:r>
              <a:rPr lang="en-HU" sz="2000" b="0" dirty="0">
                <a:solidFill>
                  <a:srgbClr val="628DB5"/>
                </a:solidFill>
              </a:rPr>
              <a:t> 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16" name="Use a layout that flows and makes it easy to zero in on specific topics.">
            <a:extLst>
              <a:ext uri="{FF2B5EF4-FFF2-40B4-BE49-F238E27FC236}">
                <a16:creationId xmlns:a16="http://schemas.microsoft.com/office/drawing/2014/main" id="{F6177BA4-6C4D-770C-95DA-91246A787ECA}"/>
              </a:ext>
            </a:extLst>
          </p:cNvPr>
          <p:cNvSpPr txBox="1"/>
          <p:nvPr/>
        </p:nvSpPr>
        <p:spPr>
          <a:xfrm>
            <a:off x="5303511" y="4295444"/>
            <a:ext cx="6312831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dynamic timeout asynchronously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21" name="Use a layout that flows and makes it easy to zero in on specific topics.">
            <a:extLst>
              <a:ext uri="{FF2B5EF4-FFF2-40B4-BE49-F238E27FC236}">
                <a16:creationId xmlns:a16="http://schemas.microsoft.com/office/drawing/2014/main" id="{CD8F8C87-EA95-2341-3178-19BF43AF80F3}"/>
              </a:ext>
            </a:extLst>
          </p:cNvPr>
          <p:cNvSpPr txBox="1"/>
          <p:nvPr/>
        </p:nvSpPr>
        <p:spPr>
          <a:xfrm>
            <a:off x="5303511" y="5971205"/>
            <a:ext cx="6312831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delegate for timeout notification</a:t>
            </a:r>
            <a:r>
              <a:rPr lang="en-HU" sz="2000" b="0" dirty="0">
                <a:solidFill>
                  <a:srgbClr val="628DB5"/>
                </a:solidFill>
              </a:rPr>
              <a:t> 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24" name="Use a layout that flows and makes it easy to zero in on specific topics.">
            <a:extLst>
              <a:ext uri="{FF2B5EF4-FFF2-40B4-BE49-F238E27FC236}">
                <a16:creationId xmlns:a16="http://schemas.microsoft.com/office/drawing/2014/main" id="{7317EA01-6E72-40A5-5407-1E5CF9E26A4C}"/>
              </a:ext>
            </a:extLst>
          </p:cNvPr>
          <p:cNvSpPr txBox="1"/>
          <p:nvPr/>
        </p:nvSpPr>
        <p:spPr>
          <a:xfrm>
            <a:off x="5303511" y="8394916"/>
            <a:ext cx="6312831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asynchronous delegate for notification </a:t>
            </a:r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sz="2000" b="0" dirty="0">
              <a:solidFill>
                <a:srgbClr val="628DB5"/>
              </a:solidFill>
            </a:endParaRPr>
          </a:p>
        </p:txBody>
      </p:sp>
      <p:pic>
        <p:nvPicPr>
          <p:cNvPr id="30" name="Picture 29" descr="A colorful bird with a black background&#10;&#10;Description automatically generated">
            <a:extLst>
              <a:ext uri="{FF2B5EF4-FFF2-40B4-BE49-F238E27FC236}">
                <a16:creationId xmlns:a16="http://schemas.microsoft.com/office/drawing/2014/main" id="{B470676B-7696-28B1-9DFF-69F9A36AC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43" y="1557557"/>
            <a:ext cx="1800000" cy="1800000"/>
          </a:xfrm>
          <a:prstGeom prst="rect">
            <a:avLst/>
          </a:prstGeom>
        </p:spPr>
      </p:pic>
      <p:sp>
        <p:nvSpPr>
          <p:cNvPr id="34" name="Group">
            <a:extLst>
              <a:ext uri="{FF2B5EF4-FFF2-40B4-BE49-F238E27FC236}">
                <a16:creationId xmlns:a16="http://schemas.microsoft.com/office/drawing/2014/main" id="{9458A53D-87BF-7CA8-D9E1-2D2170D7191D}"/>
              </a:ext>
            </a:extLst>
          </p:cNvPr>
          <p:cNvSpPr/>
          <p:nvPr/>
        </p:nvSpPr>
        <p:spPr>
          <a:xfrm>
            <a:off x="606753" y="7505438"/>
            <a:ext cx="4346831" cy="1158470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AddTimeout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TimeoutStrategyOptions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Timeout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TimeSpan.FromSeconds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10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 </a:t>
            </a:r>
          </a:p>
          <a:p>
            <a:pPr>
              <a:lnSpc>
                <a:spcPct val="80000"/>
              </a:lnSpc>
              <a:spcBef>
                <a:spcPts val="0"/>
              </a:spcBef>
              <a:defRPr sz="1000" b="0">
                <a:solidFill>
                  <a:srgbClr val="000000"/>
                </a:solidFill>
              </a:defRPr>
            </a:pPr>
            <a:endParaRPr dirty="0"/>
          </a:p>
        </p:txBody>
      </p:sp>
      <p:sp>
        <p:nvSpPr>
          <p:cNvPr id="35" name="Group">
            <a:extLst>
              <a:ext uri="{FF2B5EF4-FFF2-40B4-BE49-F238E27FC236}">
                <a16:creationId xmlns:a16="http://schemas.microsoft.com/office/drawing/2014/main" id="{51D3AC3F-74B2-C4CE-2202-2B392127A261}"/>
              </a:ext>
            </a:extLst>
          </p:cNvPr>
          <p:cNvSpPr/>
          <p:nvPr/>
        </p:nvSpPr>
        <p:spPr>
          <a:xfrm>
            <a:off x="626381" y="9286105"/>
            <a:ext cx="4346831" cy="626180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AddTimeout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TimeSpan.FromSeconds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10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)) </a:t>
            </a:r>
          </a:p>
          <a:p>
            <a:pPr>
              <a:lnSpc>
                <a:spcPct val="80000"/>
              </a:lnSpc>
              <a:spcBef>
                <a:spcPts val="0"/>
              </a:spcBef>
              <a:defRPr sz="1000" b="0">
                <a:solidFill>
                  <a:srgbClr val="000000"/>
                </a:solidFill>
              </a:defRPr>
            </a:pPr>
            <a:endParaRPr dirty="0"/>
          </a:p>
        </p:txBody>
      </p:sp>
      <p:sp>
        <p:nvSpPr>
          <p:cNvPr id="36" name="Group">
            <a:extLst>
              <a:ext uri="{FF2B5EF4-FFF2-40B4-BE49-F238E27FC236}">
                <a16:creationId xmlns:a16="http://schemas.microsoft.com/office/drawing/2014/main" id="{4AF349EC-D5D4-6C6A-ED17-D435B23C2FBA}"/>
              </a:ext>
            </a:extLst>
          </p:cNvPr>
          <p:cNvSpPr/>
          <p:nvPr/>
        </p:nvSpPr>
        <p:spPr>
          <a:xfrm>
            <a:off x="5256932" y="1807655"/>
            <a:ext cx="8012132" cy="2405426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var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waitKey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ResiliencePropertyKey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bool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</a:t>
            </a:r>
            <a:r>
              <a:rPr lang="en-GB" b="0" dirty="0">
                <a:solidFill>
                  <a:srgbClr val="A31515"/>
                </a:solidFill>
                <a:effectLst/>
                <a:latin typeface="Menlo" panose="020B0609030804020204" pitchFamily="49" charset="0"/>
              </a:rPr>
              <a:t>"</a:t>
            </a:r>
            <a:r>
              <a:rPr lang="en-GB" b="0" dirty="0" err="1">
                <a:solidFill>
                  <a:srgbClr val="A31515"/>
                </a:solidFill>
                <a:effectLst/>
                <a:latin typeface="Menlo" panose="020B0609030804020204" pitchFamily="49" charset="0"/>
              </a:rPr>
              <a:t>shouldWaitLonger</a:t>
            </a:r>
            <a:r>
              <a:rPr lang="en-GB" b="0" dirty="0">
                <a:solidFill>
                  <a:srgbClr val="A31515"/>
                </a:solidFill>
                <a:effectLst/>
                <a:latin typeface="Menlo" panose="020B0609030804020204" pitchFamily="49" charset="0"/>
              </a:rPr>
              <a:t>"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); </a:t>
            </a:r>
          </a:p>
          <a:p>
            <a:b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</a:b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AddTimeout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TimeoutStrategyOptions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TimeoutGenerator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{ </a:t>
            </a:r>
          </a:p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      var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waitLonger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args.Context.Properties.GetValue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waitKey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false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);</a:t>
            </a:r>
          </a:p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      return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ValueTask.FromResult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TimeSpan.FromSeconds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waitLonger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?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20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: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10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));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}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</a:p>
          <a:p>
            <a:pPr>
              <a:lnSpc>
                <a:spcPct val="80000"/>
              </a:lnSpc>
              <a:spcBef>
                <a:spcPts val="0"/>
              </a:spcBef>
              <a:defRPr sz="1000" b="0">
                <a:solidFill>
                  <a:srgbClr val="000000"/>
                </a:solidFill>
              </a:defRPr>
            </a:pPr>
            <a:endParaRPr dirty="0"/>
          </a:p>
        </p:txBody>
      </p:sp>
      <p:sp>
        <p:nvSpPr>
          <p:cNvPr id="37" name="Group">
            <a:extLst>
              <a:ext uri="{FF2B5EF4-FFF2-40B4-BE49-F238E27FC236}">
                <a16:creationId xmlns:a16="http://schemas.microsoft.com/office/drawing/2014/main" id="{BAE908F7-9761-68A6-BAAF-F4F6DB2B7D5D}"/>
              </a:ext>
            </a:extLst>
          </p:cNvPr>
          <p:cNvSpPr/>
          <p:nvPr/>
        </p:nvSpPr>
        <p:spPr>
          <a:xfrm>
            <a:off x="5256932" y="4659054"/>
            <a:ext cx="8012132" cy="1227197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AddTimeout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TimeoutStrategyOptions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TimeoutGenerator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await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GetTimeoutLimitAsync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 </a:t>
            </a:r>
          </a:p>
        </p:txBody>
      </p:sp>
      <p:sp>
        <p:nvSpPr>
          <p:cNvPr id="38" name="Group">
            <a:extLst>
              <a:ext uri="{FF2B5EF4-FFF2-40B4-BE49-F238E27FC236}">
                <a16:creationId xmlns:a16="http://schemas.microsoft.com/office/drawing/2014/main" id="{09FE5098-0FF4-E36F-DC90-85541C391CE0}"/>
              </a:ext>
            </a:extLst>
          </p:cNvPr>
          <p:cNvSpPr/>
          <p:nvPr/>
        </p:nvSpPr>
        <p:spPr>
          <a:xfrm>
            <a:off x="5256932" y="6332224"/>
            <a:ext cx="8012132" cy="1961163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AddTimeout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TimeoutStrategyOptions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OnTimeout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static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Console.WriteLine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A31515"/>
                </a:solidFill>
                <a:effectLst/>
                <a:latin typeface="Menlo" panose="020B0609030804020204" pitchFamily="49" charset="0"/>
              </a:rPr>
              <a:t>$"Method cancelled after {</a:t>
            </a:r>
            <a:r>
              <a:rPr lang="en-GB" b="0" dirty="0" err="1">
                <a:solidFill>
                  <a:srgbClr val="A31515"/>
                </a:solidFill>
                <a:effectLst/>
                <a:latin typeface="Menlo" panose="020B0609030804020204" pitchFamily="49" charset="0"/>
              </a:rPr>
              <a:t>args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.</a:t>
            </a:r>
            <a:r>
              <a:rPr lang="en-GB" b="0" dirty="0" err="1">
                <a:solidFill>
                  <a:srgbClr val="A31515"/>
                </a:solidFill>
                <a:effectLst/>
                <a:latin typeface="Menlo" panose="020B0609030804020204" pitchFamily="49" charset="0"/>
              </a:rPr>
              <a:t>Timeout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.</a:t>
            </a:r>
            <a:r>
              <a:rPr lang="en-GB" b="0" dirty="0" err="1">
                <a:solidFill>
                  <a:srgbClr val="A31515"/>
                </a:solidFill>
                <a:effectLst/>
                <a:latin typeface="Menlo" panose="020B0609030804020204" pitchFamily="49" charset="0"/>
              </a:rPr>
              <a:t>TotalSeconds</a:t>
            </a:r>
            <a:r>
              <a:rPr lang="en-GB" b="0" dirty="0">
                <a:solidFill>
                  <a:srgbClr val="A31515"/>
                </a:solidFill>
                <a:effectLst/>
                <a:latin typeface="Menlo" panose="020B0609030804020204" pitchFamily="49" charset="0"/>
              </a:rPr>
              <a:t>} sec."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);</a:t>
            </a:r>
          </a:p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      return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default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}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 </a:t>
            </a:r>
          </a:p>
        </p:txBody>
      </p:sp>
      <p:sp>
        <p:nvSpPr>
          <p:cNvPr id="39" name="Group">
            <a:extLst>
              <a:ext uri="{FF2B5EF4-FFF2-40B4-BE49-F238E27FC236}">
                <a16:creationId xmlns:a16="http://schemas.microsoft.com/office/drawing/2014/main" id="{F01B4A33-5FBD-403C-A94A-5F649375B7DE}"/>
              </a:ext>
            </a:extLst>
          </p:cNvPr>
          <p:cNvSpPr/>
          <p:nvPr/>
        </p:nvSpPr>
        <p:spPr>
          <a:xfrm>
            <a:off x="5243570" y="8819373"/>
            <a:ext cx="8012132" cy="1092912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AddTimeout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TimeoutStrategyOptions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OnTimeout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await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NotifyAsync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args.Timeout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 </a:t>
            </a:r>
          </a:p>
        </p:txBody>
      </p:sp>
      <p:sp>
        <p:nvSpPr>
          <p:cNvPr id="40" name="Line">
            <a:extLst>
              <a:ext uri="{FF2B5EF4-FFF2-40B4-BE49-F238E27FC236}">
                <a16:creationId xmlns:a16="http://schemas.microsoft.com/office/drawing/2014/main" id="{71994C9B-94F8-4DD0-9D07-B9CB0D360189}"/>
              </a:ext>
            </a:extLst>
          </p:cNvPr>
          <p:cNvSpPr/>
          <p:nvPr/>
        </p:nvSpPr>
        <p:spPr>
          <a:xfrm>
            <a:off x="267899" y="1193829"/>
            <a:ext cx="13434202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4C4C4C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272</Words>
  <Application>Microsoft Macintosh PowerPoint</Application>
  <PresentationFormat>Custom</PresentationFormat>
  <Paragraphs>49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Avenir</vt:lpstr>
      <vt:lpstr>Helvetica Light</vt:lpstr>
      <vt:lpstr>Menlo</vt:lpstr>
      <vt:lpstr>Source Sans Pro</vt:lpstr>
      <vt:lpstr>Source Sans Pro Light</vt:lpstr>
      <vt:lpstr>Source Sans Pro Semibold</vt:lpstr>
      <vt:lpstr>White</vt:lpstr>
      <vt:lpstr>Timeout strategy CHEAT SHEET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 Column Layout : : CHEAT SHEET </dc:title>
  <cp:lastModifiedBy>Peter Csala</cp:lastModifiedBy>
  <cp:revision>5</cp:revision>
  <cp:lastPrinted>2023-11-17T21:54:50Z</cp:lastPrinted>
  <dcterms:modified xsi:type="dcterms:W3CDTF">2023-12-05T10:47:32Z</dcterms:modified>
</cp:coreProperties>
</file>