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970000" cy="1079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1pPr>
    <a:lvl2pPr marL="0" marR="0" indent="228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2pPr>
    <a:lvl3pPr marL="0" marR="0" indent="457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3pPr>
    <a:lvl4pPr marL="0" marR="0" indent="685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4pPr>
    <a:lvl5pPr marL="0" marR="0" indent="9144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266"/>
    <p:restoredTop sz="94563"/>
  </p:normalViewPr>
  <p:slideViewPr>
    <p:cSldViewPr snapToGrid="0" snapToObjects="1">
      <p:cViewPr varScale="1">
        <p:scale>
          <a:sx n="136" d="100"/>
          <a:sy n="136" d="100"/>
        </p:scale>
        <p:origin x="90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1pPr>
    <a:lvl2pPr indent="228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2pPr>
    <a:lvl3pPr indent="457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3pPr>
    <a:lvl4pPr indent="685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4pPr>
    <a:lvl5pPr indent="9144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5pPr>
    <a:lvl6pPr indent="11430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6pPr>
    <a:lvl7pPr indent="1371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7pPr>
    <a:lvl8pPr indent="1600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8pPr>
    <a:lvl9pPr indent="1828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364257" y="6993681"/>
            <a:ext cx="11241486" cy="5080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r">
              <a:lnSpc>
                <a:spcPct val="90000"/>
              </a:lnSpc>
              <a:buSzTx/>
              <a:buNone/>
              <a:defRPr sz="9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364257" y="4742656"/>
            <a:ext cx="11241486" cy="73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158750"/>
            <a:ext cx="13964218" cy="1047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725786" y="840878"/>
            <a:ext cx="10504786" cy="63574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0546"/>
            <a:ext cx="376045" cy="38854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16923" y="840878"/>
            <a:ext cx="5729884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33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16923" y="2955478"/>
            <a:ext cx="5729884" cy="67530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146957" indent="-146957">
              <a:defRPr b="1"/>
            </a:lvl1pPr>
            <a:lvl2pPr marL="489857" indent="-146957">
              <a:defRPr b="1"/>
            </a:lvl2pPr>
            <a:lvl3pPr marL="832757" indent="-146957">
              <a:defRPr b="1"/>
            </a:lvl3pPr>
            <a:lvl4pPr marL="1175657" indent="-146957">
              <a:defRPr b="1"/>
            </a:lvl4pPr>
            <a:lvl5pPr marL="1518557" indent="-146957"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1023193" y="1113730"/>
            <a:ext cx="5729884" cy="85675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7216923" y="5629423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7223603" y="1113730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7368"/>
            <a:ext cx="376045" cy="388541"/>
          </a:xfrm>
          <a:prstGeom prst="rect">
            <a:avLst/>
          </a:prstGeom>
          <a:ln w="12700">
            <a:miter lim="400000"/>
          </a:ln>
        </p:spPr>
        <p:txBody>
          <a:bodyPr wrap="none" lIns="54570" tIns="54570" rIns="54570" bIns="54570">
            <a:spAutoFit/>
          </a:bodyPr>
          <a:lstStyle>
            <a:lvl1pPr algn="ctr">
              <a:spcBef>
                <a:spcPts val="0"/>
              </a:spcBef>
              <a:defRPr sz="18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9pPr>
    </p:titleStyle>
    <p:bodyStyle>
      <a:lvl1pPr marL="148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1pPr>
      <a:lvl2pPr marL="592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2pPr>
      <a:lvl3pPr marL="1037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3pPr>
      <a:lvl4pPr marL="1481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4pPr>
      <a:lvl5pPr marL="1926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5pPr>
      <a:lvl6pPr marL="2370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2815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3259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3704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Line"/>
          <p:cNvSpPr/>
          <p:nvPr/>
        </p:nvSpPr>
        <p:spPr>
          <a:xfrm>
            <a:off x="267899" y="10424562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14" name="Group"/>
          <p:cNvSpPr/>
          <p:nvPr/>
        </p:nvSpPr>
        <p:spPr>
          <a:xfrm>
            <a:off x="688848" y="4052422"/>
            <a:ext cx="4326212" cy="5639126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his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reactive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resilience strategy 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allows you to shortcut </a:t>
            </a:r>
            <a:r>
              <a:rPr lang="en-GB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execution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if the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underlying resource is detected as unhealthy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.</a:t>
            </a:r>
          </a:p>
          <a:p>
            <a:endParaRPr lang="en-GB" sz="1600" b="0" dirty="0">
              <a:effectLst/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You can configure the behaviour of the strategy via the </a:t>
            </a:r>
            <a:r>
              <a:rPr lang="en-GB" sz="1600" dirty="0" err="1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CircuitBreakerStrategyOptions</a:t>
            </a:r>
            <a:r>
              <a:rPr lang="en-GB" sz="16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{&lt;T&gt;}</a:t>
            </a:r>
            <a:r>
              <a:rPr lang="en-GB" sz="1600" b="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.</a:t>
            </a:r>
          </a:p>
          <a:p>
            <a:endParaRPr lang="en-GB" sz="1600" b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This is a stateful strategy and should be </a:t>
            </a:r>
            <a:r>
              <a:rPr lang="en-GB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shared across multiple invocations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.</a:t>
            </a:r>
          </a:p>
          <a:p>
            <a:endParaRPr lang="en-GB" sz="1600" b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In the </a:t>
            </a:r>
            <a:r>
              <a:rPr lang="en-GB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Closed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state the circuit allows invocations to pass through and it monitors the failures.</a:t>
            </a:r>
          </a:p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In the </a:t>
            </a:r>
            <a:r>
              <a:rPr lang="en-GB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Open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state the circuit blocks invocations. </a:t>
            </a:r>
            <a:b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In the </a:t>
            </a:r>
            <a:r>
              <a:rPr lang="en-GB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HalfOpen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state the circuit allows a single invocation to pass through as a probe.</a:t>
            </a:r>
          </a:p>
          <a:p>
            <a:endParaRPr lang="en-GB" sz="1600" b="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The circuit shortcuts the execution with a </a:t>
            </a:r>
            <a:r>
              <a:rPr lang="en-GB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BrokenCircuitException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if it was in the Open state.</a:t>
            </a:r>
          </a:p>
          <a:p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The circuit shortcuts </a:t>
            </a:r>
            <a:r>
              <a:rPr lang="en-GB" sz="1600" b="0">
                <a:latin typeface="Source Sans Pro" panose="020B0503030403020204" pitchFamily="34" charset="0"/>
                <a:ea typeface="Source Sans Pro" panose="020B0503030403020204" pitchFamily="34" charset="0"/>
              </a:rPr>
              <a:t>the execution 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with an </a:t>
            </a:r>
            <a:r>
              <a:rPr lang="en-GB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IsolatedCircuitException</a:t>
            </a:r>
            <a:r>
              <a:rPr lang="en-GB" sz="1600" b="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if it was in the Isolated state.</a:t>
            </a:r>
          </a:p>
        </p:txBody>
      </p:sp>
      <p:sp>
        <p:nvSpPr>
          <p:cNvPr id="319" name="Basics"/>
          <p:cNvSpPr txBox="1"/>
          <p:nvPr/>
        </p:nvSpPr>
        <p:spPr>
          <a:xfrm>
            <a:off x="688848" y="3620621"/>
            <a:ext cx="87376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dirty="0"/>
              <a:t>Basics</a:t>
            </a:r>
          </a:p>
        </p:txBody>
      </p:sp>
      <p:sp>
        <p:nvSpPr>
          <p:cNvPr id="334" name="Three Column Layout: : CHEAT SHEET"/>
          <p:cNvSpPr txBox="1">
            <a:spLocks noGrp="1"/>
          </p:cNvSpPr>
          <p:nvPr>
            <p:ph type="title"/>
          </p:nvPr>
        </p:nvSpPr>
        <p:spPr>
          <a:xfrm>
            <a:off x="711746" y="413496"/>
            <a:ext cx="10898129" cy="803346"/>
          </a:xfrm>
          <a:prstGeom prst="rect">
            <a:avLst/>
          </a:prstGeom>
        </p:spPr>
        <p:txBody>
          <a:bodyPr lIns="0" tIns="0" rIns="0" bIns="0" anchor="t"/>
          <a:lstStyle/>
          <a:p>
            <a:r>
              <a:rPr lang="en-US" dirty="0"/>
              <a:t>Circuit breaker strategy</a:t>
            </a:r>
            <a:r>
              <a:rPr dirty="0"/>
              <a:t> </a:t>
            </a:r>
            <a:r>
              <a:rPr sz="33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CHEAT SHEET</a:t>
            </a:r>
            <a:r>
              <a:rPr dirty="0"/>
              <a:t> </a:t>
            </a:r>
          </a:p>
        </p:txBody>
      </p:sp>
      <p:sp>
        <p:nvSpPr>
          <p:cNvPr id="4" name="Use a layout that flows and makes it easy to zero in on specific topics.">
            <a:extLst>
              <a:ext uri="{FF2B5EF4-FFF2-40B4-BE49-F238E27FC236}">
                <a16:creationId xmlns:a16="http://schemas.microsoft.com/office/drawing/2014/main" id="{FB935594-DA21-8423-C9A7-2C7133BA93DA}"/>
              </a:ext>
            </a:extLst>
          </p:cNvPr>
          <p:cNvSpPr txBox="1"/>
          <p:nvPr/>
        </p:nvSpPr>
        <p:spPr>
          <a:xfrm>
            <a:off x="711746" y="7551198"/>
            <a:ext cx="4218940" cy="12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12" name="Use a layout that flows and makes it easy to zero in on specific topics.">
            <a:extLst>
              <a:ext uri="{FF2B5EF4-FFF2-40B4-BE49-F238E27FC236}">
                <a16:creationId xmlns:a16="http://schemas.microsoft.com/office/drawing/2014/main" id="{797C9064-CDAE-EEB9-5C95-80D9602FE420}"/>
              </a:ext>
            </a:extLst>
          </p:cNvPr>
          <p:cNvSpPr txBox="1"/>
          <p:nvPr/>
        </p:nvSpPr>
        <p:spPr>
          <a:xfrm>
            <a:off x="5242383" y="1343298"/>
            <a:ext cx="7980101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sampling period + monitor exceptions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16" name="Use a layout that flows and makes it easy to zero in on specific topics.">
            <a:extLst>
              <a:ext uri="{FF2B5EF4-FFF2-40B4-BE49-F238E27FC236}">
                <a16:creationId xmlns:a16="http://schemas.microsoft.com/office/drawing/2014/main" id="{F6177BA4-6C4D-770C-95DA-91246A787ECA}"/>
              </a:ext>
            </a:extLst>
          </p:cNvPr>
          <p:cNvSpPr txBox="1"/>
          <p:nvPr/>
        </p:nvSpPr>
        <p:spPr>
          <a:xfrm>
            <a:off x="5242383" y="3817201"/>
            <a:ext cx="7997584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state access + monitor unsuccessful responses</a:t>
            </a:r>
            <a:endParaRPr sz="2000" b="0" dirty="0">
              <a:solidFill>
                <a:srgbClr val="628DB5"/>
              </a:solidFill>
            </a:endParaRPr>
          </a:p>
        </p:txBody>
      </p:sp>
      <p:pic>
        <p:nvPicPr>
          <p:cNvPr id="30" name="Picture 29" descr="A colorful bird with a black background&#10;&#10;Description automatically generated">
            <a:extLst>
              <a:ext uri="{FF2B5EF4-FFF2-40B4-BE49-F238E27FC236}">
                <a16:creationId xmlns:a16="http://schemas.microsoft.com/office/drawing/2014/main" id="{B470676B-7696-28B1-9DFF-69F9A36AC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43" y="1557557"/>
            <a:ext cx="1800000" cy="1800000"/>
          </a:xfrm>
          <a:prstGeom prst="rect">
            <a:avLst/>
          </a:prstGeom>
        </p:spPr>
      </p:pic>
      <p:sp>
        <p:nvSpPr>
          <p:cNvPr id="36" name="Group">
            <a:extLst>
              <a:ext uri="{FF2B5EF4-FFF2-40B4-BE49-F238E27FC236}">
                <a16:creationId xmlns:a16="http://schemas.microsoft.com/office/drawing/2014/main" id="{4AF349EC-D5D4-6C6A-ED17-D435B23C2FBA}"/>
              </a:ext>
            </a:extLst>
          </p:cNvPr>
          <p:cNvSpPr/>
          <p:nvPr/>
        </p:nvSpPr>
        <p:spPr>
          <a:xfrm>
            <a:off x="5242383" y="1807616"/>
            <a:ext cx="8101524" cy="1720775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AddCircuitBreaker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CircuitBreakerStrategyOptions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ShouldHandle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PredicateBuilder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().Handle&lt;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CustomException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FailureRatio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0.5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SamplingDuration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TimeSpan.FromSeconds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MinimumThroughput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10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  <p:sp>
        <p:nvSpPr>
          <p:cNvPr id="37" name="Group">
            <a:extLst>
              <a:ext uri="{FF2B5EF4-FFF2-40B4-BE49-F238E27FC236}">
                <a16:creationId xmlns:a16="http://schemas.microsoft.com/office/drawing/2014/main" id="{BAE908F7-9761-68A6-BAAF-F4F6DB2B7D5D}"/>
              </a:ext>
            </a:extLst>
          </p:cNvPr>
          <p:cNvSpPr/>
          <p:nvPr/>
        </p:nvSpPr>
        <p:spPr>
          <a:xfrm>
            <a:off x="5242383" y="4408204"/>
            <a:ext cx="8116073" cy="2746136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var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stateProvider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CircuitBreakerStateProvider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AddCircuitBreaker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CircuitBreakerStrategyOptions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ShouldHandle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PredicateBuilder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HttpResponseMessage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HandleResult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(res =&gt; !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res.IsSuccessStatusCode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StateProvider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stateProvider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  <a:p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…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if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stateProvider.CircuitState</a:t>
            </a:r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is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not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CircuitState.</a:t>
            </a:r>
            <a:r>
              <a:rPr lang="en-GB" b="0" dirty="0" err="1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Open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and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not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CircuitState.</a:t>
            </a:r>
            <a:r>
              <a:rPr lang="en-GB" b="0" dirty="0" err="1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Isolated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{</a:t>
            </a:r>
          </a:p>
          <a:p>
            <a:r>
              <a:rPr lang="en-GB" b="0" dirty="0">
                <a:solidFill>
                  <a:srgbClr val="000000"/>
                </a:solidFill>
                <a:latin typeface="Menlo" panose="020B0609030804020204" pitchFamily="49" charset="0"/>
              </a:rPr>
              <a:t>  …</a:t>
            </a:r>
            <a:endParaRPr lang="en-GB" b="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}</a:t>
            </a:r>
          </a:p>
        </p:txBody>
      </p:sp>
      <p:sp>
        <p:nvSpPr>
          <p:cNvPr id="40" name="Line">
            <a:extLst>
              <a:ext uri="{FF2B5EF4-FFF2-40B4-BE49-F238E27FC236}">
                <a16:creationId xmlns:a16="http://schemas.microsoft.com/office/drawing/2014/main" id="{71994C9B-94F8-4DD0-9D07-B9CB0D360189}"/>
              </a:ext>
            </a:extLst>
          </p:cNvPr>
          <p:cNvSpPr/>
          <p:nvPr/>
        </p:nvSpPr>
        <p:spPr>
          <a:xfrm>
            <a:off x="267899" y="1193829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" name="Use a layout that flows and makes it easy to zero in on specific topics.">
            <a:extLst>
              <a:ext uri="{FF2B5EF4-FFF2-40B4-BE49-F238E27FC236}">
                <a16:creationId xmlns:a16="http://schemas.microsoft.com/office/drawing/2014/main" id="{D02AF29A-4214-27F7-0D67-1FAC5FDAF05A}"/>
              </a:ext>
            </a:extLst>
          </p:cNvPr>
          <p:cNvSpPr txBox="1"/>
          <p:nvPr/>
        </p:nvSpPr>
        <p:spPr>
          <a:xfrm>
            <a:off x="5242383" y="7303808"/>
            <a:ext cx="7638936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2000" b="0" dirty="0">
                <a:solidFill>
                  <a:srgbClr val="628DB5"/>
                </a:solidFill>
              </a:rPr>
              <a:t>Specify sleep duration + notifications</a:t>
            </a:r>
            <a:endParaRPr sz="2000" b="0" dirty="0">
              <a:solidFill>
                <a:srgbClr val="628DB5"/>
              </a:solidFill>
            </a:endParaRPr>
          </a:p>
        </p:txBody>
      </p:sp>
      <p:sp>
        <p:nvSpPr>
          <p:cNvPr id="3" name="Group">
            <a:extLst>
              <a:ext uri="{FF2B5EF4-FFF2-40B4-BE49-F238E27FC236}">
                <a16:creationId xmlns:a16="http://schemas.microsoft.com/office/drawing/2014/main" id="{FADCA885-7E0A-DC0E-2EFD-CC12565171C2}"/>
              </a:ext>
            </a:extLst>
          </p:cNvPr>
          <p:cNvSpPr/>
          <p:nvPr/>
        </p:nvSpPr>
        <p:spPr>
          <a:xfrm>
            <a:off x="5242384" y="7863840"/>
            <a:ext cx="8116072" cy="1827707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ResiliencePipelineBuilder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.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AddCircuitBreaker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new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CircuitBreakerStrategyOptions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string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&gt;()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BreakDuration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TimeSpan.FromSeconds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>
                <a:solidFill>
                  <a:srgbClr val="098658"/>
                </a:solidFill>
                <a:effectLst/>
                <a:latin typeface="Menlo" panose="020B0609030804020204" pitchFamily="49" charset="0"/>
              </a:rPr>
              <a:t>5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OnOpened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await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NotifyToOpen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args.BreakDuration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OnClosed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await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NotifyToClose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args.Outcome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OnHalfOpen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async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=&gt; </a:t>
            </a:r>
            <a:r>
              <a:rPr lang="en-GB" b="0" dirty="0">
                <a:solidFill>
                  <a:srgbClr val="0000FF"/>
                </a:solidFill>
                <a:effectLst/>
                <a:latin typeface="Menlo" panose="020B0609030804020204" pitchFamily="49" charset="0"/>
              </a:rPr>
              <a:t>await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NotifyToHalfOpen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b="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args.Context</a:t>
            </a:r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 })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4C4C4C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322</Words>
  <Application>Microsoft Macintosh PowerPoint</Application>
  <PresentationFormat>Custom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Avenir</vt:lpstr>
      <vt:lpstr>Helvetica Light</vt:lpstr>
      <vt:lpstr>Menlo</vt:lpstr>
      <vt:lpstr>Source Sans Pro</vt:lpstr>
      <vt:lpstr>Source Sans Pro Light</vt:lpstr>
      <vt:lpstr>Source Sans Pro Semibold</vt:lpstr>
      <vt:lpstr>White</vt:lpstr>
      <vt:lpstr>Circuit breaker strategy CHEAT SHEET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: : CHEAT SHEET </dc:title>
  <cp:lastModifiedBy>Peter Csala</cp:lastModifiedBy>
  <cp:revision>13</cp:revision>
  <cp:lastPrinted>2023-11-17T21:54:50Z</cp:lastPrinted>
  <dcterms:modified xsi:type="dcterms:W3CDTF">2023-12-06T11:40:12Z</dcterms:modified>
</cp:coreProperties>
</file>