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7" r:id="rId2"/>
  </p:sldIdLst>
  <p:sldSz cx="13970000" cy="10795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1pPr>
    <a:lvl2pPr marL="0" marR="0" indent="2286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2pPr>
    <a:lvl3pPr marL="0" marR="0" indent="4572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3pPr>
    <a:lvl4pPr marL="0" marR="0" indent="6858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4pPr>
    <a:lvl5pPr marL="0" marR="0" indent="9144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5pPr>
    <a:lvl6pPr marL="0" marR="0" indent="11430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6pPr>
    <a:lvl7pPr marL="0" marR="0" indent="13716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7pPr>
    <a:lvl8pPr marL="0" marR="0" indent="16002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8pPr>
    <a:lvl9pPr marL="0" marR="0" indent="1828800" algn="l" defTabSz="584200" rtl="0" fontAlgn="auto" latinLnBrk="0" hangingPunct="0">
      <a:lnSpc>
        <a:spcPct val="100000"/>
      </a:lnSpc>
      <a:spcBef>
        <a:spcPts val="200"/>
      </a:spcBef>
      <a:spcAft>
        <a:spcPts val="0"/>
      </a:spcAft>
      <a:buClrTx/>
      <a:buSzTx/>
      <a:buFontTx/>
      <a:buNone/>
      <a:tabLst/>
      <a:defRPr kumimoji="0" sz="1200" b="1" i="0" u="none" strike="noStrike" cap="none" spc="0" normalizeH="0" baseline="0">
        <a:ln>
          <a:noFill/>
        </a:ln>
        <a:solidFill>
          <a:srgbClr val="4C4C4C"/>
        </a:solidFill>
        <a:effectLst/>
        <a:uFillTx/>
        <a:latin typeface="Source Sans Pro"/>
        <a:ea typeface="Source Sans Pro"/>
        <a:cs typeface="Source Sans Pro"/>
        <a:sym typeface="Source Sans Pro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0ED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Source Sans Pro"/>
          <a:ea typeface="Source Sans Pro"/>
          <a:cs typeface="Source Sans Pr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Source Sans Pro"/>
          <a:ea typeface="Source Sans Pro"/>
          <a:cs typeface="Source Sans Pr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266"/>
    <p:restoredTop sz="94558"/>
  </p:normalViewPr>
  <p:slideViewPr>
    <p:cSldViewPr snapToGrid="0" snapToObjects="1">
      <p:cViewPr varScale="1">
        <p:scale>
          <a:sx n="77" d="100"/>
          <a:sy n="77" d="100"/>
        </p:scale>
        <p:origin x="2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26" name="Shape 126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1pPr>
    <a:lvl2pPr indent="2286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2pPr>
    <a:lvl3pPr indent="4572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3pPr>
    <a:lvl4pPr indent="6858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4pPr>
    <a:lvl5pPr indent="9144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5pPr>
    <a:lvl6pPr indent="11430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6pPr>
    <a:lvl7pPr indent="13716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7pPr>
    <a:lvl8pPr indent="16002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8pPr>
    <a:lvl9pPr indent="1828800" defTabSz="457200" latinLnBrk="0">
      <a:lnSpc>
        <a:spcPct val="125000"/>
      </a:lnSpc>
      <a:defRPr sz="2600">
        <a:latin typeface="Avenir"/>
        <a:ea typeface="Avenir"/>
        <a:cs typeface="Avenir"/>
        <a:sym typeface="Avenir Roman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364257" y="1918642"/>
            <a:ext cx="11241486" cy="3547071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364257" y="5561210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>
              <a:buSzTx/>
              <a:buNone/>
              <a:defRPr sz="2500">
                <a:solidFill>
                  <a:srgbClr val="628DB5"/>
                </a:solidFill>
              </a:defRPr>
            </a:lvl1pPr>
            <a:lvl2pPr marL="0" indent="228600">
              <a:buSzTx/>
              <a:buNone/>
              <a:defRPr sz="2500">
                <a:solidFill>
                  <a:srgbClr val="628DB5"/>
                </a:solidFill>
              </a:defRPr>
            </a:lvl2pPr>
            <a:lvl3pPr marL="0" indent="457200">
              <a:buSzTx/>
              <a:buNone/>
              <a:defRPr sz="2500">
                <a:solidFill>
                  <a:srgbClr val="628DB5"/>
                </a:solidFill>
              </a:defRPr>
            </a:lvl3pPr>
            <a:lvl4pPr marL="0" indent="685800">
              <a:buSzTx/>
              <a:buNone/>
              <a:defRPr sz="2500">
                <a:solidFill>
                  <a:srgbClr val="628DB5"/>
                </a:solidFill>
              </a:defRPr>
            </a:lvl4pPr>
            <a:lvl5pPr marL="0" indent="914400">
              <a:buSzTx/>
              <a:buNone/>
              <a:defRPr sz="2500">
                <a:solidFill>
                  <a:srgbClr val="628DB5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>
            <a:spLocks noGrp="1"/>
          </p:cNvSpPr>
          <p:nvPr>
            <p:ph type="body" sz="quarter" idx="13"/>
          </p:nvPr>
        </p:nvSpPr>
        <p:spPr>
          <a:xfrm>
            <a:off x="1364257" y="6993681"/>
            <a:ext cx="11241486" cy="508001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r">
              <a:lnSpc>
                <a:spcPct val="90000"/>
              </a:lnSpc>
              <a:buSzTx/>
              <a:buNone/>
              <a:defRPr sz="900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>
            <a:spLocks noGrp="1"/>
          </p:cNvSpPr>
          <p:nvPr>
            <p:ph type="body" sz="quarter" idx="14"/>
          </p:nvPr>
        </p:nvSpPr>
        <p:spPr>
          <a:xfrm>
            <a:off x="1364257" y="4742656"/>
            <a:ext cx="11241486" cy="7367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>
              <a:buSzTx/>
              <a:buNone/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0" y="158750"/>
            <a:ext cx="13964218" cy="10477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1725786" y="840878"/>
            <a:ext cx="10504786" cy="6357443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364257" y="7375673"/>
            <a:ext cx="11241486" cy="152797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364257" y="8958212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>
              <a:buSzTx/>
              <a:buNone/>
              <a:defRPr sz="2500">
                <a:solidFill>
                  <a:srgbClr val="628DB5"/>
                </a:solidFill>
              </a:defRPr>
            </a:lvl1pPr>
            <a:lvl2pPr marL="0" indent="228600">
              <a:buSzTx/>
              <a:buNone/>
              <a:defRPr sz="2500">
                <a:solidFill>
                  <a:srgbClr val="628DB5"/>
                </a:solidFill>
              </a:defRPr>
            </a:lvl2pPr>
            <a:lvl3pPr marL="0" indent="457200">
              <a:buSzTx/>
              <a:buNone/>
              <a:defRPr sz="2500">
                <a:solidFill>
                  <a:srgbClr val="628DB5"/>
                </a:solidFill>
              </a:defRPr>
            </a:lvl3pPr>
            <a:lvl4pPr marL="0" indent="685800">
              <a:buSzTx/>
              <a:buNone/>
              <a:defRPr sz="2500">
                <a:solidFill>
                  <a:srgbClr val="628DB5"/>
                </a:solidFill>
              </a:defRPr>
            </a:lvl4pPr>
            <a:lvl5pPr marL="0" indent="914400">
              <a:buSzTx/>
              <a:buNone/>
              <a:defRPr sz="2500">
                <a:solidFill>
                  <a:srgbClr val="628DB5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790156" y="10090546"/>
            <a:ext cx="376045" cy="388542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364257" y="3623964"/>
            <a:ext cx="11241486" cy="3547072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sz="half" idx="13"/>
          </p:nvPr>
        </p:nvSpPr>
        <p:spPr>
          <a:xfrm>
            <a:off x="7216923" y="840878"/>
            <a:ext cx="5729884" cy="884039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1023193" y="840878"/>
            <a:ext cx="5729884" cy="4283771"/>
          </a:xfrm>
          <a:prstGeom prst="rect">
            <a:avLst/>
          </a:prstGeom>
        </p:spPr>
        <p:txBody>
          <a:bodyPr anchor="b"/>
          <a:lstStyle>
            <a:lvl1pPr>
              <a:defRPr sz="3300">
                <a:latin typeface="Source Sans Pro Semibold"/>
                <a:ea typeface="Source Sans Pro Semibold"/>
                <a:cs typeface="Source Sans Pro Semibold"/>
                <a:sym typeface="Source Sans Pro Semibold"/>
              </a:defRPr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023193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>
              <a:buSzTx/>
              <a:buNone/>
              <a:defRPr sz="2500">
                <a:solidFill>
                  <a:srgbClr val="628DB5"/>
                </a:solidFill>
              </a:defRPr>
            </a:lvl1pPr>
            <a:lvl2pPr marL="0" indent="228600">
              <a:buSzTx/>
              <a:buNone/>
              <a:defRPr sz="2500">
                <a:solidFill>
                  <a:srgbClr val="628DB5"/>
                </a:solidFill>
              </a:defRPr>
            </a:lvl2pPr>
            <a:lvl3pPr marL="0" indent="457200">
              <a:buSzTx/>
              <a:buNone/>
              <a:defRPr sz="2500">
                <a:solidFill>
                  <a:srgbClr val="628DB5"/>
                </a:solidFill>
              </a:defRPr>
            </a:lvl3pPr>
            <a:lvl4pPr marL="0" indent="685800">
              <a:buSzTx/>
              <a:buNone/>
              <a:defRPr sz="2500">
                <a:solidFill>
                  <a:srgbClr val="628DB5"/>
                </a:solidFill>
              </a:defRPr>
            </a:lvl4pPr>
            <a:lvl5pPr marL="0" indent="914400">
              <a:buSzTx/>
              <a:buNone/>
              <a:defRPr sz="2500">
                <a:solidFill>
                  <a:srgbClr val="628DB5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sz="half" idx="13"/>
          </p:nvPr>
        </p:nvSpPr>
        <p:spPr>
          <a:xfrm>
            <a:off x="7216923" y="2955478"/>
            <a:ext cx="5729884" cy="675307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1023193" y="2955478"/>
            <a:ext cx="5729884" cy="6753077"/>
          </a:xfrm>
          <a:prstGeom prst="rect">
            <a:avLst/>
          </a:prstGeom>
        </p:spPr>
        <p:txBody>
          <a:bodyPr/>
          <a:lstStyle>
            <a:lvl1pPr marL="146957" indent="-146957">
              <a:defRPr b="1"/>
            </a:lvl1pPr>
            <a:lvl2pPr marL="489857" indent="-146957">
              <a:defRPr b="1"/>
            </a:lvl2pPr>
            <a:lvl3pPr marL="832757" indent="-146957">
              <a:defRPr b="1"/>
            </a:lvl3pPr>
            <a:lvl4pPr marL="1175657" indent="-146957">
              <a:defRPr b="1"/>
            </a:lvl4pPr>
            <a:lvl5pPr marL="1518557" indent="-146957">
              <a:defRPr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1023193" y="1523007"/>
            <a:ext cx="11923614" cy="7748986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half" idx="13"/>
          </p:nvPr>
        </p:nvSpPr>
        <p:spPr>
          <a:xfrm>
            <a:off x="1023193" y="1113730"/>
            <a:ext cx="5729884" cy="856754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7216923" y="5629423"/>
            <a:ext cx="5729884" cy="405184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sz="quarter" idx="15"/>
          </p:nvPr>
        </p:nvSpPr>
        <p:spPr>
          <a:xfrm>
            <a:off x="7223603" y="1113730"/>
            <a:ext cx="5729884" cy="405184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1023193" y="636240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4570" tIns="54570" rIns="54570" bIns="5457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4570" tIns="54570" rIns="54570" bIns="5457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790156" y="10097368"/>
            <a:ext cx="376045" cy="388541"/>
          </a:xfrm>
          <a:prstGeom prst="rect">
            <a:avLst/>
          </a:prstGeom>
          <a:ln w="12700">
            <a:miter lim="400000"/>
          </a:ln>
        </p:spPr>
        <p:txBody>
          <a:bodyPr wrap="none" lIns="54570" tIns="54570" rIns="54570" bIns="54570">
            <a:spAutoFit/>
          </a:bodyPr>
          <a:lstStyle>
            <a:lvl1pPr algn="ctr">
              <a:spcBef>
                <a:spcPts val="0"/>
              </a:spcBef>
              <a:defRPr sz="1800" b="0">
                <a:solidFill>
                  <a:srgbClr val="000000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1pPr>
      <a:lvl2pPr marL="0" marR="0" indent="2286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2pPr>
      <a:lvl3pPr marL="0" marR="0" indent="4572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3pPr>
      <a:lvl4pPr marL="0" marR="0" indent="6858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4pPr>
      <a:lvl5pPr marL="0" marR="0" indent="9144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5pPr>
      <a:lvl6pPr marL="0" marR="0" indent="11430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6pPr>
      <a:lvl7pPr marL="0" marR="0" indent="13716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7pPr>
      <a:lvl8pPr marL="0" marR="0" indent="16002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8pPr>
      <a:lvl9pPr marL="0" marR="0" indent="1828800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800" b="0" i="0" u="none" strike="noStrike" cap="none" spc="0" baseline="0">
          <a:ln>
            <a:noFill/>
          </a:ln>
          <a:solidFill>
            <a:srgbClr val="585858"/>
          </a:solidFill>
          <a:uFillTx/>
          <a:latin typeface="+mn-lt"/>
          <a:ea typeface="+mn-ea"/>
          <a:cs typeface="+mn-cs"/>
          <a:sym typeface="Source Sans Pro Light"/>
        </a:defRPr>
      </a:lvl9pPr>
    </p:titleStyle>
    <p:bodyStyle>
      <a:lvl1pPr marL="1481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1pPr>
      <a:lvl2pPr marL="5926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2pPr>
      <a:lvl3pPr marL="10371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3pPr>
      <a:lvl4pPr marL="14816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4pPr>
      <a:lvl5pPr marL="19261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5pPr>
      <a:lvl6pPr marL="23706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6pPr>
      <a:lvl7pPr marL="28151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7pPr>
      <a:lvl8pPr marL="32596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8pPr>
      <a:lvl9pPr marL="3704166" marR="0" indent="-148166" algn="l" defTabSz="584200" rtl="0" latinLnBrk="0">
        <a:lnSpc>
          <a:spcPct val="80000"/>
        </a:lnSpc>
        <a:spcBef>
          <a:spcPts val="0"/>
        </a:spcBef>
        <a:spcAft>
          <a:spcPts val="0"/>
        </a:spcAft>
        <a:buClrTx/>
        <a:buSzPct val="75000"/>
        <a:buFontTx/>
        <a:buChar char="•"/>
        <a:tabLst/>
        <a:defRPr sz="1200" b="0" i="0" u="none" strike="noStrike" cap="none" spc="0" baseline="0">
          <a:ln>
            <a:noFill/>
          </a:ln>
          <a:solidFill>
            <a:srgbClr val="000000"/>
          </a:solidFill>
          <a:uFillTx/>
          <a:latin typeface="Source Sans Pro"/>
          <a:ea typeface="Source Sans Pro"/>
          <a:cs typeface="Source Sans Pro"/>
          <a:sym typeface="Source Sans Pro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Line"/>
          <p:cNvSpPr/>
          <p:nvPr/>
        </p:nvSpPr>
        <p:spPr>
          <a:xfrm>
            <a:off x="267899" y="10424562"/>
            <a:ext cx="13434202" cy="1"/>
          </a:xfrm>
          <a:prstGeom prst="line">
            <a:avLst/>
          </a:prstGeom>
          <a:ln w="12700">
            <a:solidFill>
              <a:srgbClr val="E4E4E3"/>
            </a:solidFill>
            <a:miter lim="400000"/>
          </a:ln>
        </p:spPr>
        <p:txBody>
          <a:bodyPr lIns="54570" tIns="54570" rIns="54570" bIns="54570" anchor="ctr"/>
          <a:lstStyle/>
          <a:p>
            <a:pPr>
              <a:lnSpc>
                <a:spcPct val="80000"/>
              </a:lnSpc>
              <a:spcBef>
                <a:spcPts val="600"/>
              </a:spcBef>
              <a:defRPr b="0">
                <a:solidFill>
                  <a:srgbClr val="000000"/>
                </a:solidFill>
              </a:defRPr>
            </a:pPr>
            <a:endParaRPr/>
          </a:p>
        </p:txBody>
      </p:sp>
      <p:sp>
        <p:nvSpPr>
          <p:cNvPr id="314" name="Group"/>
          <p:cNvSpPr/>
          <p:nvPr/>
        </p:nvSpPr>
        <p:spPr>
          <a:xfrm>
            <a:off x="611543" y="4157648"/>
            <a:ext cx="4346831" cy="3035004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sz="1600" b="0" dirty="0">
                <a:latin typeface="Source Sans Pro" panose="020B0503030403020204" pitchFamily="34" charset="0"/>
                <a:ea typeface="Source Sans Pro" panose="020B0503030403020204" pitchFamily="34" charset="0"/>
              </a:rPr>
              <a:t>T</a:t>
            </a:r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his </a:t>
            </a:r>
            <a:r>
              <a:rPr lang="en-GB" sz="1600" b="0" dirty="0">
                <a:latin typeface="Source Sans Pro" panose="020B0503030403020204" pitchFamily="34" charset="0"/>
                <a:ea typeface="Source Sans Pro" panose="020B0503030403020204" pitchFamily="34" charset="0"/>
              </a:rPr>
              <a:t>reactive</a:t>
            </a:r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 resilience strategy </a:t>
            </a:r>
            <a:r>
              <a:rPr lang="en-GB" sz="16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allows you to re-perform the same action </a:t>
            </a:r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if the execution fails.</a:t>
            </a:r>
          </a:p>
          <a:p>
            <a:endParaRPr lang="en-GB" sz="1600" b="0" dirty="0">
              <a:effectLst/>
              <a:latin typeface="Source Sans Pro" panose="020B0503030403020204" pitchFamily="34" charset="0"/>
              <a:ea typeface="Source Sans Pro" panose="020B0503030403020204" pitchFamily="34" charset="0"/>
            </a:endParaRPr>
          </a:p>
          <a:p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You can configure the behaviour of the strategy via the </a:t>
            </a:r>
            <a:r>
              <a:rPr lang="en-GB" sz="1600" dirty="0" err="1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RetryStrategyOptions</a:t>
            </a:r>
            <a:r>
              <a:rPr lang="en-GB" sz="160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{&lt;T&gt;} </a:t>
            </a:r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object.</a:t>
            </a:r>
          </a:p>
          <a:p>
            <a:endParaRPr lang="en-GB" sz="1600" b="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  <a:p>
            <a:r>
              <a:rPr lang="en-GB" sz="1600" b="0" dirty="0">
                <a:latin typeface="Source Sans Pro" panose="020B0503030403020204" pitchFamily="34" charset="0"/>
                <a:ea typeface="Source Sans Pro" panose="020B0503030403020204" pitchFamily="34" charset="0"/>
              </a:rPr>
              <a:t>N maximum retries means at most N+1 attempts. The plus one is the original attempt.</a:t>
            </a:r>
          </a:p>
          <a:p>
            <a:endParaRPr lang="en-GB" sz="1600" b="0" dirty="0">
              <a:effectLst/>
              <a:latin typeface="Source Sans Pro" panose="020B0503030403020204" pitchFamily="34" charset="0"/>
              <a:ea typeface="Source Sans Pro" panose="020B0503030403020204" pitchFamily="34" charset="0"/>
            </a:endParaRPr>
          </a:p>
          <a:p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If all attempts fail, then the strategy will return with the </a:t>
            </a:r>
            <a:r>
              <a:rPr lang="en-GB" sz="1600" b="0" i="1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last</a:t>
            </a:r>
            <a:r>
              <a:rPr lang="en-GB" sz="1600" b="0" dirty="0"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 result or exception.</a:t>
            </a:r>
          </a:p>
        </p:txBody>
      </p:sp>
      <p:sp>
        <p:nvSpPr>
          <p:cNvPr id="319" name="Basics"/>
          <p:cNvSpPr txBox="1"/>
          <p:nvPr/>
        </p:nvSpPr>
        <p:spPr>
          <a:xfrm>
            <a:off x="688848" y="3620621"/>
            <a:ext cx="873761" cy="431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12700" tIns="12700" rIns="12700" bIns="12700" anchor="ctr">
            <a:spAutoFit/>
          </a:bodyPr>
          <a:lstStyle/>
          <a:p>
            <a:pPr lvl="1" indent="0">
              <a:lnSpc>
                <a:spcPct val="80000"/>
              </a:lnSpc>
              <a:spcBef>
                <a:spcPts val="0"/>
              </a:spcBef>
              <a:defRPr sz="2500" b="0">
                <a:solidFill>
                  <a:srgbClr val="628DB5"/>
                </a:solidFill>
              </a:defRPr>
            </a:pPr>
            <a:r>
              <a:rPr dirty="0"/>
              <a:t>Basics</a:t>
            </a:r>
          </a:p>
        </p:txBody>
      </p:sp>
      <p:sp>
        <p:nvSpPr>
          <p:cNvPr id="334" name="Three Column Layout: : CHEAT SHEET"/>
          <p:cNvSpPr txBox="1">
            <a:spLocks noGrp="1"/>
          </p:cNvSpPr>
          <p:nvPr>
            <p:ph type="title"/>
          </p:nvPr>
        </p:nvSpPr>
        <p:spPr>
          <a:xfrm>
            <a:off x="711746" y="413496"/>
            <a:ext cx="10898129" cy="803346"/>
          </a:xfrm>
          <a:prstGeom prst="rect">
            <a:avLst/>
          </a:prstGeom>
        </p:spPr>
        <p:txBody>
          <a:bodyPr lIns="0" tIns="0" rIns="0" bIns="0" anchor="t"/>
          <a:lstStyle/>
          <a:p>
            <a:r>
              <a:rPr lang="en-US" dirty="0"/>
              <a:t>Retry strategy</a:t>
            </a:r>
            <a:r>
              <a:rPr dirty="0"/>
              <a:t> </a:t>
            </a:r>
            <a:r>
              <a:rPr sz="3300" dirty="0">
                <a:latin typeface="Source Sans Pro Semibold"/>
                <a:ea typeface="Source Sans Pro Semibold"/>
                <a:cs typeface="Source Sans Pro Semibold"/>
                <a:sym typeface="Source Sans Pro Semibold"/>
              </a:rPr>
              <a:t>CHEAT SHEET</a:t>
            </a:r>
            <a:r>
              <a:rPr dirty="0"/>
              <a:t> </a:t>
            </a:r>
          </a:p>
        </p:txBody>
      </p:sp>
      <p:sp>
        <p:nvSpPr>
          <p:cNvPr id="4" name="Use a layout that flows and makes it easy to zero in on specific topics.">
            <a:extLst>
              <a:ext uri="{FF2B5EF4-FFF2-40B4-BE49-F238E27FC236}">
                <a16:creationId xmlns:a16="http://schemas.microsoft.com/office/drawing/2014/main" id="{FB935594-DA21-8423-C9A7-2C7133BA93DA}"/>
              </a:ext>
            </a:extLst>
          </p:cNvPr>
          <p:cNvSpPr txBox="1"/>
          <p:nvPr/>
        </p:nvSpPr>
        <p:spPr>
          <a:xfrm>
            <a:off x="711746" y="7551198"/>
            <a:ext cx="4218940" cy="1289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Autofit/>
          </a:bodyPr>
          <a:lstStyle/>
          <a:p>
            <a:endParaRPr lang="en-GB" b="0" dirty="0">
              <a:solidFill>
                <a:srgbClr val="000000"/>
              </a:solidFill>
              <a:effectLst/>
              <a:latin typeface="Menlo" panose="020B0609030804020204" pitchFamily="49" charset="0"/>
            </a:endParaRPr>
          </a:p>
        </p:txBody>
      </p:sp>
      <p:sp>
        <p:nvSpPr>
          <p:cNvPr id="9" name="Use a layout that flows and makes it easy to zero in on specific topics.">
            <a:extLst>
              <a:ext uri="{FF2B5EF4-FFF2-40B4-BE49-F238E27FC236}">
                <a16:creationId xmlns:a16="http://schemas.microsoft.com/office/drawing/2014/main" id="{9A655DE5-CF9E-0AFC-64A6-592495C54335}"/>
              </a:ext>
            </a:extLst>
          </p:cNvPr>
          <p:cNvSpPr txBox="1"/>
          <p:nvPr/>
        </p:nvSpPr>
        <p:spPr>
          <a:xfrm>
            <a:off x="688848" y="9691548"/>
            <a:ext cx="4218940" cy="1289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Autofit/>
          </a:bodyPr>
          <a:lstStyle/>
          <a:p>
            <a:endParaRPr lang="en-GB" b="0" dirty="0">
              <a:solidFill>
                <a:srgbClr val="000000"/>
              </a:solidFill>
              <a:effectLst/>
              <a:latin typeface="Menlo" panose="020B0609030804020204" pitchFamily="49" charset="0"/>
            </a:endParaRPr>
          </a:p>
        </p:txBody>
      </p:sp>
      <p:sp>
        <p:nvSpPr>
          <p:cNvPr id="12" name="Use a layout that flows and makes it easy to zero in on specific topics.">
            <a:extLst>
              <a:ext uri="{FF2B5EF4-FFF2-40B4-BE49-F238E27FC236}">
                <a16:creationId xmlns:a16="http://schemas.microsoft.com/office/drawing/2014/main" id="{797C9064-CDAE-EEB9-5C95-80D9602FE420}"/>
              </a:ext>
            </a:extLst>
          </p:cNvPr>
          <p:cNvSpPr txBox="1"/>
          <p:nvPr/>
        </p:nvSpPr>
        <p:spPr>
          <a:xfrm>
            <a:off x="5288963" y="1341315"/>
            <a:ext cx="6312831" cy="3870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r>
              <a:rPr lang="en-US" sz="2000" b="0" dirty="0">
                <a:solidFill>
                  <a:srgbClr val="628DB5"/>
                </a:solidFill>
              </a:rPr>
              <a:t>Specify retry in case of exception or failure result</a:t>
            </a:r>
            <a:endParaRPr sz="2000" b="0" dirty="0">
              <a:solidFill>
                <a:srgbClr val="628DB5"/>
              </a:solidFill>
            </a:endParaRPr>
          </a:p>
        </p:txBody>
      </p:sp>
      <p:sp>
        <p:nvSpPr>
          <p:cNvPr id="16" name="Use a layout that flows and makes it easy to zero in on specific topics.">
            <a:extLst>
              <a:ext uri="{FF2B5EF4-FFF2-40B4-BE49-F238E27FC236}">
                <a16:creationId xmlns:a16="http://schemas.microsoft.com/office/drawing/2014/main" id="{F6177BA4-6C4D-770C-95DA-91246A787ECA}"/>
              </a:ext>
            </a:extLst>
          </p:cNvPr>
          <p:cNvSpPr txBox="1"/>
          <p:nvPr/>
        </p:nvSpPr>
        <p:spPr>
          <a:xfrm>
            <a:off x="5256932" y="3386222"/>
            <a:ext cx="6312831" cy="3870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r>
              <a:rPr lang="en-US" sz="2000" b="0" dirty="0">
                <a:solidFill>
                  <a:srgbClr val="628DB5"/>
                </a:solidFill>
              </a:rPr>
              <a:t>Specify indefinite retries with asynchronous notification </a:t>
            </a:r>
            <a:endParaRPr sz="2000" b="0" dirty="0">
              <a:solidFill>
                <a:srgbClr val="628DB5"/>
              </a:solidFill>
            </a:endParaRPr>
          </a:p>
        </p:txBody>
      </p:sp>
      <p:sp>
        <p:nvSpPr>
          <p:cNvPr id="24" name="Use a layout that flows and makes it easy to zero in on specific topics.">
            <a:extLst>
              <a:ext uri="{FF2B5EF4-FFF2-40B4-BE49-F238E27FC236}">
                <a16:creationId xmlns:a16="http://schemas.microsoft.com/office/drawing/2014/main" id="{7317EA01-6E72-40A5-5407-1E5CF9E26A4C}"/>
              </a:ext>
            </a:extLst>
          </p:cNvPr>
          <p:cNvSpPr txBox="1"/>
          <p:nvPr/>
        </p:nvSpPr>
        <p:spPr>
          <a:xfrm>
            <a:off x="5256932" y="7524747"/>
            <a:ext cx="6312831" cy="3870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r>
              <a:rPr lang="en-US" sz="2000" b="0" dirty="0">
                <a:solidFill>
                  <a:srgbClr val="628DB5"/>
                </a:solidFill>
              </a:rPr>
              <a:t>Specify exponential backoff with capped delays </a:t>
            </a:r>
          </a:p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endParaRPr sz="2000" b="0" dirty="0">
              <a:solidFill>
                <a:srgbClr val="628DB5"/>
              </a:solidFill>
            </a:endParaRPr>
          </a:p>
        </p:txBody>
      </p:sp>
      <p:pic>
        <p:nvPicPr>
          <p:cNvPr id="30" name="Picture 29" descr="A colorful bird with a black background&#10;&#10;Description automatically generated">
            <a:extLst>
              <a:ext uri="{FF2B5EF4-FFF2-40B4-BE49-F238E27FC236}">
                <a16:creationId xmlns:a16="http://schemas.microsoft.com/office/drawing/2014/main" id="{B470676B-7696-28B1-9DFF-69F9A36AC4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11543" y="1557557"/>
            <a:ext cx="1800000" cy="1800000"/>
          </a:xfrm>
          <a:prstGeom prst="rect">
            <a:avLst/>
          </a:prstGeom>
        </p:spPr>
      </p:pic>
      <p:sp>
        <p:nvSpPr>
          <p:cNvPr id="36" name="Group">
            <a:extLst>
              <a:ext uri="{FF2B5EF4-FFF2-40B4-BE49-F238E27FC236}">
                <a16:creationId xmlns:a16="http://schemas.microsoft.com/office/drawing/2014/main" id="{4AF349EC-D5D4-6C6A-ED17-D435B23C2FBA}"/>
              </a:ext>
            </a:extLst>
          </p:cNvPr>
          <p:cNvSpPr/>
          <p:nvPr/>
        </p:nvSpPr>
        <p:spPr>
          <a:xfrm>
            <a:off x="5256932" y="1695757"/>
            <a:ext cx="8012132" cy="1521791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ResiliencePipelineBuilder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string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AddRetry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RetryStrategyOptions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string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{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ShouldHandle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PredicateBuilder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string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  .Handle&lt;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CustomException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  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HandleResult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 err="1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string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.IsNullOrWhiteSpace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})</a:t>
            </a:r>
          </a:p>
        </p:txBody>
      </p:sp>
      <p:sp>
        <p:nvSpPr>
          <p:cNvPr id="37" name="Group">
            <a:extLst>
              <a:ext uri="{FF2B5EF4-FFF2-40B4-BE49-F238E27FC236}">
                <a16:creationId xmlns:a16="http://schemas.microsoft.com/office/drawing/2014/main" id="{BAE908F7-9761-68A6-BAAF-F4F6DB2B7D5D}"/>
              </a:ext>
            </a:extLst>
          </p:cNvPr>
          <p:cNvSpPr/>
          <p:nvPr/>
        </p:nvSpPr>
        <p:spPr>
          <a:xfrm>
            <a:off x="5242384" y="3721167"/>
            <a:ext cx="8012132" cy="1299255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ResiliencePipelineBuilder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AddRetry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RetryStrategyOptions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{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MaxRetryAttempts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 err="1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int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.MaxValue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,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OnRetry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async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args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=&gt; 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await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NotifyAsync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args.AttemptNumber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})</a:t>
            </a:r>
          </a:p>
        </p:txBody>
      </p:sp>
      <p:sp>
        <p:nvSpPr>
          <p:cNvPr id="39" name="Group">
            <a:extLst>
              <a:ext uri="{FF2B5EF4-FFF2-40B4-BE49-F238E27FC236}">
                <a16:creationId xmlns:a16="http://schemas.microsoft.com/office/drawing/2014/main" id="{F01B4A33-5FBD-403C-A94A-5F649375B7DE}"/>
              </a:ext>
            </a:extLst>
          </p:cNvPr>
          <p:cNvSpPr/>
          <p:nvPr/>
        </p:nvSpPr>
        <p:spPr>
          <a:xfrm>
            <a:off x="5242384" y="7938248"/>
            <a:ext cx="8012132" cy="1767172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ResiliencePipelineBuilder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</a:t>
            </a:r>
          </a:p>
          <a:p>
            <a:r>
              <a:rPr lang="en-GB" b="0" dirty="0">
                <a:solidFill>
                  <a:srgbClr val="000000"/>
                </a:solidFill>
                <a:latin typeface="Menlo" panose="020B0609030804020204" pitchFamily="49" charset="0"/>
              </a:rPr>
              <a:t>  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AddRetry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RetryStrategyOptions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{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BackoffType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DelayBackoffType.</a:t>
            </a:r>
            <a:r>
              <a:rPr lang="en-GB" b="0" dirty="0" err="1">
                <a:solidFill>
                  <a:srgbClr val="098658"/>
                </a:solidFill>
                <a:effectLst/>
                <a:latin typeface="Menlo" panose="020B0609030804020204" pitchFamily="49" charset="0"/>
              </a:rPr>
              <a:t>Exponential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,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UseJitter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true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,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MaxRetryAttempts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>
                <a:solidFill>
                  <a:srgbClr val="098658"/>
                </a:solidFill>
                <a:effectLst/>
                <a:latin typeface="Menlo" panose="020B0609030804020204" pitchFamily="49" charset="0"/>
              </a:rPr>
              <a:t>10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,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MaxDelay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TimeSpan.FromSeconds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98658"/>
                </a:solidFill>
                <a:effectLst/>
                <a:latin typeface="Menlo" panose="020B0609030804020204" pitchFamily="49" charset="0"/>
              </a:rPr>
              <a:t>10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) 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})</a:t>
            </a:r>
          </a:p>
        </p:txBody>
      </p:sp>
      <p:sp>
        <p:nvSpPr>
          <p:cNvPr id="40" name="Line">
            <a:extLst>
              <a:ext uri="{FF2B5EF4-FFF2-40B4-BE49-F238E27FC236}">
                <a16:creationId xmlns:a16="http://schemas.microsoft.com/office/drawing/2014/main" id="{71994C9B-94F8-4DD0-9D07-B9CB0D360189}"/>
              </a:ext>
            </a:extLst>
          </p:cNvPr>
          <p:cNvSpPr/>
          <p:nvPr/>
        </p:nvSpPr>
        <p:spPr>
          <a:xfrm>
            <a:off x="267899" y="1193829"/>
            <a:ext cx="13434202" cy="1"/>
          </a:xfrm>
          <a:prstGeom prst="line">
            <a:avLst/>
          </a:prstGeom>
          <a:ln w="12700">
            <a:solidFill>
              <a:srgbClr val="E4E4E3"/>
            </a:solidFill>
            <a:miter lim="400000"/>
          </a:ln>
        </p:spPr>
        <p:txBody>
          <a:bodyPr lIns="54570" tIns="54570" rIns="54570" bIns="54570" anchor="ctr"/>
          <a:lstStyle/>
          <a:p>
            <a:pPr>
              <a:lnSpc>
                <a:spcPct val="80000"/>
              </a:lnSpc>
              <a:spcBef>
                <a:spcPts val="600"/>
              </a:spcBef>
              <a:defRPr b="0">
                <a:solidFill>
                  <a:srgbClr val="000000"/>
                </a:solidFill>
              </a:defRPr>
            </a:pPr>
            <a:endParaRPr/>
          </a:p>
        </p:txBody>
      </p:sp>
      <p:sp>
        <p:nvSpPr>
          <p:cNvPr id="2" name="Use a layout that flows and makes it easy to zero in on specific topics.">
            <a:extLst>
              <a:ext uri="{FF2B5EF4-FFF2-40B4-BE49-F238E27FC236}">
                <a16:creationId xmlns:a16="http://schemas.microsoft.com/office/drawing/2014/main" id="{D02AF29A-4214-27F7-0D67-1FAC5FDAF05A}"/>
              </a:ext>
            </a:extLst>
          </p:cNvPr>
          <p:cNvSpPr txBox="1"/>
          <p:nvPr/>
        </p:nvSpPr>
        <p:spPr>
          <a:xfrm>
            <a:off x="5256932" y="5194751"/>
            <a:ext cx="7638936" cy="3870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r>
              <a:rPr lang="en-US" sz="2000" b="0" dirty="0">
                <a:solidFill>
                  <a:srgbClr val="628DB5"/>
                </a:solidFill>
              </a:rPr>
              <a:t>Specify sleep duration dynamically based on </a:t>
            </a:r>
            <a:r>
              <a:rPr lang="en-US" sz="2000" b="0">
                <a:solidFill>
                  <a:srgbClr val="628DB5"/>
                </a:solidFill>
              </a:rPr>
              <a:t>HTTP Retry-After </a:t>
            </a:r>
            <a:r>
              <a:rPr lang="en-US" sz="2000" b="0" dirty="0">
                <a:solidFill>
                  <a:srgbClr val="628DB5"/>
                </a:solidFill>
              </a:rPr>
              <a:t>header</a:t>
            </a:r>
            <a:endParaRPr sz="2000" b="0" dirty="0">
              <a:solidFill>
                <a:srgbClr val="628DB5"/>
              </a:solidFill>
            </a:endParaRPr>
          </a:p>
        </p:txBody>
      </p:sp>
      <p:sp>
        <p:nvSpPr>
          <p:cNvPr id="3" name="Group">
            <a:extLst>
              <a:ext uri="{FF2B5EF4-FFF2-40B4-BE49-F238E27FC236}">
                <a16:creationId xmlns:a16="http://schemas.microsoft.com/office/drawing/2014/main" id="{FADCA885-7E0A-DC0E-2EFD-CC12565171C2}"/>
              </a:ext>
            </a:extLst>
          </p:cNvPr>
          <p:cNvSpPr/>
          <p:nvPr/>
        </p:nvSpPr>
        <p:spPr>
          <a:xfrm>
            <a:off x="5242384" y="5577381"/>
            <a:ext cx="8012132" cy="1615272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ResiliencePipelineBuilder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HttpResponseMessage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AddRetry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RetryStrategyOptions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HttpResponseMessage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&gt;()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{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DelayGenerator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args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=&gt;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ValueTask.FromResult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&lt;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TimeSpan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?&gt;(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args.Outcome.Result.Headers.RetryAfter.Delta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  ??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TimeSpan.FromSeconds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98658"/>
                </a:solidFill>
                <a:effectLst/>
                <a:latin typeface="Menlo" panose="020B0609030804020204" pitchFamily="49" charset="0"/>
              </a:rPr>
              <a:t>2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))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})</a:t>
            </a:r>
          </a:p>
        </p:txBody>
      </p:sp>
      <p:sp>
        <p:nvSpPr>
          <p:cNvPr id="5" name="Use a layout that flows and makes it easy to zero in on specific topics.">
            <a:extLst>
              <a:ext uri="{FF2B5EF4-FFF2-40B4-BE49-F238E27FC236}">
                <a16:creationId xmlns:a16="http://schemas.microsoft.com/office/drawing/2014/main" id="{0C0FFC05-0E37-8DE5-0411-D96F567EECF8}"/>
              </a:ext>
            </a:extLst>
          </p:cNvPr>
          <p:cNvSpPr txBox="1"/>
          <p:nvPr/>
        </p:nvSpPr>
        <p:spPr>
          <a:xfrm>
            <a:off x="688848" y="7551198"/>
            <a:ext cx="4264736" cy="387049"/>
          </a:xfrm>
          <a:prstGeom prst="rect">
            <a:avLst/>
          </a:prstGeom>
          <a:solidFill>
            <a:srgbClr val="E0EDF8">
              <a:alpha val="38000"/>
            </a:srgbClr>
          </a:solidFill>
          <a:ln w="41275">
            <a:noFill/>
            <a:miter lim="400000"/>
          </a:ln>
          <a:effectLst>
            <a:glow rad="76200">
              <a:schemeClr val="accent1">
                <a:lumMod val="60000"/>
                <a:lumOff val="40000"/>
                <a:alpha val="26515"/>
              </a:schemeClr>
            </a:glow>
            <a:softEdge rad="492847"/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0" rIns="0" bIns="0"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buClr>
                <a:srgbClr val="000000"/>
              </a:buClr>
              <a:buSzPct val="100000"/>
              <a:defRPr b="0">
                <a:solidFill>
                  <a:srgbClr val="000000"/>
                </a:solidFill>
              </a:defRPr>
            </a:pPr>
            <a:r>
              <a:rPr lang="en-US" sz="2000" b="0" dirty="0">
                <a:solidFill>
                  <a:srgbClr val="628DB5"/>
                </a:solidFill>
              </a:rPr>
              <a:t>Specify unconditional instant retries</a:t>
            </a:r>
            <a:endParaRPr sz="2000" b="0" dirty="0">
              <a:solidFill>
                <a:srgbClr val="628DB5"/>
              </a:solidFill>
            </a:endParaRPr>
          </a:p>
        </p:txBody>
      </p:sp>
      <p:sp>
        <p:nvSpPr>
          <p:cNvPr id="6" name="Group">
            <a:extLst>
              <a:ext uri="{FF2B5EF4-FFF2-40B4-BE49-F238E27FC236}">
                <a16:creationId xmlns:a16="http://schemas.microsoft.com/office/drawing/2014/main" id="{44939A7E-7748-87DF-698D-8BC84269367F}"/>
              </a:ext>
            </a:extLst>
          </p:cNvPr>
          <p:cNvSpPr/>
          <p:nvPr/>
        </p:nvSpPr>
        <p:spPr>
          <a:xfrm>
            <a:off x="606753" y="7941667"/>
            <a:ext cx="4346831" cy="1579972"/>
          </a:xfrm>
          <a:prstGeom prst="rect">
            <a:avLst/>
          </a:prstGeom>
          <a:solidFill>
            <a:srgbClr val="79B0DC">
              <a:alpha val="23776"/>
            </a:srgbClr>
          </a:solidFill>
          <a:ln w="12700">
            <a:miter lim="400000"/>
          </a:ln>
        </p:spPr>
        <p:txBody>
          <a:bodyPr lIns="54570" tIns="54570" rIns="54570" bIns="54570" anchor="ctr"/>
          <a:lstStyle/>
          <a:p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ResiliencePipelineBuilder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.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AddRetry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</a:t>
            </a:r>
            <a:r>
              <a:rPr lang="en-GB" b="0" dirty="0">
                <a:solidFill>
                  <a:srgbClr val="0000FF"/>
                </a:solidFill>
                <a:effectLst/>
                <a:latin typeface="Menlo" panose="020B0609030804020204" pitchFamily="49" charset="0"/>
              </a:rPr>
              <a:t>new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RetryStrategyOptions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{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ShouldHandle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= </a:t>
            </a:r>
            <a:b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</a:b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  _ =&gt;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PredicateResult.True</a:t>
            </a:r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(),</a:t>
            </a: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  Delay = </a:t>
            </a:r>
            <a:r>
              <a:rPr lang="en-GB" b="0" dirty="0" err="1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TimeSpan.Zero</a:t>
            </a:r>
            <a:endParaRPr lang="en-GB" b="0" dirty="0">
              <a:solidFill>
                <a:srgbClr val="000000"/>
              </a:solidFill>
              <a:effectLst/>
              <a:latin typeface="Menlo" panose="020B0609030804020204" pitchFamily="49" charset="0"/>
            </a:endParaRPr>
          </a:p>
          <a:p>
            <a:r>
              <a:rPr lang="en-GB" b="0" dirty="0">
                <a:solidFill>
                  <a:srgbClr val="000000"/>
                </a:solidFill>
                <a:effectLst/>
                <a:latin typeface="Menlo" panose="020B0609030804020204" pitchFamily="49" charset="0"/>
              </a:rPr>
              <a:t>  }) </a:t>
            </a:r>
          </a:p>
          <a:p>
            <a:pPr>
              <a:lnSpc>
                <a:spcPct val="80000"/>
              </a:lnSpc>
              <a:spcBef>
                <a:spcPts val="0"/>
              </a:spcBef>
              <a:defRPr sz="1000" b="0">
                <a:solidFill>
                  <a:srgbClr val="000000"/>
                </a:solidFill>
              </a:defRPr>
            </a:pPr>
            <a:endParaRPr dirty="0"/>
          </a:p>
        </p:txBody>
      </p:sp>
    </p:spTree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4C4C4C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F7DCA7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Source Sans Pro Light"/>
        <a:ea typeface="Source Sans Pro Light"/>
        <a:cs typeface="Source Sans Pro Light"/>
      </a:majorFont>
      <a:minorFont>
        <a:latin typeface="Source Sans Pro Light"/>
        <a:ea typeface="Source Sans Pro Light"/>
        <a:cs typeface="Source Sans Pro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l" defTabSz="584200" rtl="0" fontAlgn="auto" latinLnBrk="0" hangingPunct="0">
          <a:lnSpc>
            <a:spcPct val="8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Source Sans Pro"/>
            <a:ea typeface="Source Sans Pro"/>
            <a:cs typeface="Source Sans Pro"/>
            <a:sym typeface="Source Sans Pr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l" defTabSz="584200" rtl="0" fontAlgn="auto" latinLnBrk="0" hangingPunct="0">
          <a:lnSpc>
            <a:spcPct val="100000"/>
          </a:lnSpc>
          <a:spcBef>
            <a:spcPts val="200"/>
          </a:spcBef>
          <a:spcAft>
            <a:spcPts val="0"/>
          </a:spcAft>
          <a:buClrTx/>
          <a:buSzTx/>
          <a:buFontTx/>
          <a:buNone/>
          <a:tabLst/>
          <a:defRPr kumimoji="0" sz="1200" b="1" i="0" u="none" strike="noStrike" cap="none" spc="0" normalizeH="0" baseline="0">
            <a:ln>
              <a:noFill/>
            </a:ln>
            <a:solidFill>
              <a:srgbClr val="4C4C4C"/>
            </a:solidFill>
            <a:effectLst/>
            <a:uFillTx/>
            <a:latin typeface="Source Sans Pro"/>
            <a:ea typeface="Source Sans Pro"/>
            <a:cs typeface="Source Sans Pro"/>
            <a:sym typeface="Source Sans Pr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F7DCA7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Source Sans Pro Light"/>
        <a:ea typeface="Source Sans Pro Light"/>
        <a:cs typeface="Source Sans Pro Light"/>
      </a:majorFont>
      <a:minorFont>
        <a:latin typeface="Source Sans Pro Light"/>
        <a:ea typeface="Source Sans Pro Light"/>
        <a:cs typeface="Source Sans Pro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l" defTabSz="584200" rtl="0" fontAlgn="auto" latinLnBrk="0" hangingPunct="0">
          <a:lnSpc>
            <a:spcPct val="8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Source Sans Pro"/>
            <a:ea typeface="Source Sans Pro"/>
            <a:cs typeface="Source Sans Pro"/>
            <a:sym typeface="Source Sans Pr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l" defTabSz="584200" rtl="0" fontAlgn="auto" latinLnBrk="0" hangingPunct="0">
          <a:lnSpc>
            <a:spcPct val="100000"/>
          </a:lnSpc>
          <a:spcBef>
            <a:spcPts val="200"/>
          </a:spcBef>
          <a:spcAft>
            <a:spcPts val="0"/>
          </a:spcAft>
          <a:buClrTx/>
          <a:buSzTx/>
          <a:buFontTx/>
          <a:buNone/>
          <a:tabLst/>
          <a:defRPr kumimoji="0" sz="1200" b="1" i="0" u="none" strike="noStrike" cap="none" spc="0" normalizeH="0" baseline="0">
            <a:ln>
              <a:noFill/>
            </a:ln>
            <a:solidFill>
              <a:srgbClr val="4C4C4C"/>
            </a:solidFill>
            <a:effectLst/>
            <a:uFillTx/>
            <a:latin typeface="Source Sans Pro"/>
            <a:ea typeface="Source Sans Pro"/>
            <a:cs typeface="Source Sans Pro"/>
            <a:sym typeface="Source Sans Pr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245</TotalTime>
  <Words>300</Words>
  <Application>Microsoft Macintosh PowerPoint</Application>
  <PresentationFormat>Custom</PresentationFormat>
  <Paragraphs>48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Avenir</vt:lpstr>
      <vt:lpstr>Helvetica Light</vt:lpstr>
      <vt:lpstr>Menlo</vt:lpstr>
      <vt:lpstr>Source Sans Pro</vt:lpstr>
      <vt:lpstr>Source Sans Pro Light</vt:lpstr>
      <vt:lpstr>Source Sans Pro Semibold</vt:lpstr>
      <vt:lpstr>White</vt:lpstr>
      <vt:lpstr>Retry strategy CHEAT SHEET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Four Column Layout : : CHEAT SHEET </dc:title>
  <cp:lastModifiedBy>Peter Csala</cp:lastModifiedBy>
  <cp:revision>12</cp:revision>
  <cp:lastPrinted>2023-11-17T21:54:50Z</cp:lastPrinted>
  <dcterms:modified xsi:type="dcterms:W3CDTF">2023-12-06T13:12:33Z</dcterms:modified>
</cp:coreProperties>
</file>